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6"/>
  </p:notesMasterIdLst>
  <p:handoutMasterIdLst>
    <p:handoutMasterId r:id="rId57"/>
  </p:handoutMasterIdLst>
  <p:sldIdLst>
    <p:sldId id="327" r:id="rId5"/>
    <p:sldId id="330" r:id="rId6"/>
    <p:sldId id="331" r:id="rId7"/>
    <p:sldId id="334" r:id="rId8"/>
    <p:sldId id="335" r:id="rId9"/>
    <p:sldId id="332" r:id="rId10"/>
    <p:sldId id="336" r:id="rId11"/>
    <p:sldId id="298" r:id="rId12"/>
    <p:sldId id="262" r:id="rId13"/>
    <p:sldId id="299" r:id="rId14"/>
    <p:sldId id="302" r:id="rId15"/>
    <p:sldId id="264" r:id="rId16"/>
    <p:sldId id="266" r:id="rId17"/>
    <p:sldId id="265" r:id="rId18"/>
    <p:sldId id="276" r:id="rId19"/>
    <p:sldId id="337" r:id="rId20"/>
    <p:sldId id="303" r:id="rId21"/>
    <p:sldId id="293" r:id="rId22"/>
    <p:sldId id="277" r:id="rId23"/>
    <p:sldId id="284" r:id="rId24"/>
    <p:sldId id="269" r:id="rId25"/>
    <p:sldId id="304" r:id="rId26"/>
    <p:sldId id="305" r:id="rId27"/>
    <p:sldId id="307" r:id="rId28"/>
    <p:sldId id="306" r:id="rId29"/>
    <p:sldId id="308" r:id="rId30"/>
    <p:sldId id="270" r:id="rId31"/>
    <p:sldId id="309" r:id="rId32"/>
    <p:sldId id="310" r:id="rId33"/>
    <p:sldId id="311" r:id="rId34"/>
    <p:sldId id="312" r:id="rId35"/>
    <p:sldId id="314" r:id="rId36"/>
    <p:sldId id="313" r:id="rId37"/>
    <p:sldId id="315" r:id="rId38"/>
    <p:sldId id="316" r:id="rId39"/>
    <p:sldId id="317" r:id="rId40"/>
    <p:sldId id="294" r:id="rId41"/>
    <p:sldId id="296" r:id="rId42"/>
    <p:sldId id="318" r:id="rId43"/>
    <p:sldId id="319" r:id="rId44"/>
    <p:sldId id="321" r:id="rId45"/>
    <p:sldId id="322" r:id="rId46"/>
    <p:sldId id="323" r:id="rId47"/>
    <p:sldId id="324" r:id="rId48"/>
    <p:sldId id="288" r:id="rId49"/>
    <p:sldId id="289" r:id="rId50"/>
    <p:sldId id="320" r:id="rId51"/>
    <p:sldId id="274" r:id="rId52"/>
    <p:sldId id="275" r:id="rId53"/>
    <p:sldId id="338" r:id="rId54"/>
    <p:sldId id="329" r:id="rId55"/>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99" d="100"/>
          <a:sy n="99" d="100"/>
        </p:scale>
        <p:origin x="378"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commentAuthors" Target="commentAuthors.xml"/><Relationship Id="rId5" Type="http://schemas.openxmlformats.org/officeDocument/2006/relationships/slide" Target="slides/slide1.xml"/><Relationship Id="rId61" Type="http://schemas.openxmlformats.org/officeDocument/2006/relationships/theme" Target="theme/them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handoutMaster" Target="handoutMasters/handoutMaster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1/15/2025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png>
</file>

<file path=ppt/media/image34.png>
</file>

<file path=ppt/media/image35.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25921835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18256381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19</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49</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50</a:t>
            </a:fld>
            <a:endParaRPr lang="en-US"/>
          </a:p>
        </p:txBody>
      </p:sp>
    </p:spTree>
    <p:extLst>
      <p:ext uri="{BB962C8B-B14F-4D97-AF65-F5344CB8AC3E}">
        <p14:creationId xmlns:p14="http://schemas.microsoft.com/office/powerpoint/2010/main" val="21606180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33.png"/><Relationship Id="rId4" Type="http://schemas.openxmlformats.org/officeDocument/2006/relationships/image" Target="../media/image32.png"/></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51.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Author: Ng Chung Pak</a:t>
            </a:r>
          </a:p>
          <a:p>
            <a:r>
              <a:rPr lang="en-US" dirty="0">
                <a:solidFill>
                  <a:schemeClr val="bg2"/>
                </a:solidFill>
                <a:latin typeface="Abadi" panose="020B0604020104020204" pitchFamily="34" charset="0"/>
                <a:ea typeface="SF Pro" pitchFamily="2" charset="0"/>
                <a:cs typeface="SF Pro" pitchFamily="2" charset="0"/>
              </a:rPr>
              <a:t>Date: 09</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Jan 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3660839" y="1839551"/>
            <a:ext cx="4076392" cy="549050"/>
          </a:xfrm>
          <a:prstGeom prst="rect">
            <a:avLst/>
          </a:prstGeom>
        </p:spPr>
        <p:txBody>
          <a:bodyPr vert="horz" lIns="91440" tIns="45720" rIns="91440" bIns="45720" rtlCol="0" anchor="t">
            <a:normAutofit fontScale="85000" lnSpcReduction="10000"/>
          </a:bodyPr>
          <a:lstStyle/>
          <a:p>
            <a:pPr marL="0" indent="0">
              <a:lnSpc>
                <a:spcPct val="100000"/>
              </a:lnSpc>
              <a:spcBef>
                <a:spcPts val="1400"/>
              </a:spcBef>
              <a:buNone/>
            </a:pPr>
            <a:r>
              <a:rPr lang="en-US" sz="2400" b="1" u="sng" dirty="0">
                <a:latin typeface="Arial" panose="020B0604020202020204" pitchFamily="34" charset="0"/>
                <a:cs typeface="Arial" panose="020B0604020202020204" pitchFamily="34" charset="0"/>
              </a:rPr>
              <a:t>Flowchart of SpaceX API calls</a:t>
            </a:r>
          </a:p>
          <a:p>
            <a:endParaRPr lang="en-US" sz="3600" b="1" u="sng" dirty="0">
              <a:latin typeface="Arial" panose="020B0604020202020204" pitchFamily="34" charset="0"/>
              <a:cs typeface="Arial" panose="020B0604020202020204" pitchFamily="34" charset="0"/>
            </a:endParaRPr>
          </a:p>
          <a:p>
            <a:endParaRPr lang="en-US" sz="3600" b="1" u="sng" dirty="0">
              <a:latin typeface="Arial" panose="020B0604020202020204" pitchFamily="34" charset="0"/>
              <a:cs typeface="Arial" panose="020B0604020202020204" pitchFamily="34" charset="0"/>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7" name="Text Placeholder 2">
            <a:extLst>
              <a:ext uri="{FF2B5EF4-FFF2-40B4-BE49-F238E27FC236}">
                <a16:creationId xmlns:a16="http://schemas.microsoft.com/office/drawing/2014/main" id="{B15B2180-8123-41EB-BD4D-042B27B6EE07}"/>
              </a:ext>
            </a:extLst>
          </p:cNvPr>
          <p:cNvSpPr txBox="1">
            <a:spLocks/>
          </p:cNvSpPr>
          <p:nvPr/>
        </p:nvSpPr>
        <p:spPr>
          <a:xfrm>
            <a:off x="502479" y="4637612"/>
            <a:ext cx="9659693" cy="150306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1600" b="1" dirty="0">
                <a:solidFill>
                  <a:srgbClr val="7030A0"/>
                </a:solidFill>
                <a:latin typeface="Arial" panose="020B0604020202020204" pitchFamily="34" charset="0"/>
                <a:cs typeface="Arial" panose="020B0604020202020204" pitchFamily="34" charset="0"/>
              </a:rPr>
              <a:t>GitHub URL of the SpaceX API calls notebook:</a:t>
            </a:r>
          </a:p>
          <a:p>
            <a:pPr marL="0" indent="0">
              <a:lnSpc>
                <a:spcPct val="100000"/>
              </a:lnSpc>
              <a:spcBef>
                <a:spcPts val="1400"/>
              </a:spcBef>
              <a:buNone/>
            </a:pPr>
            <a:r>
              <a:rPr lang="en-US" sz="1600" dirty="0">
                <a:solidFill>
                  <a:srgbClr val="7030A0"/>
                </a:solidFill>
                <a:latin typeface="Arial" panose="020B0604020202020204" pitchFamily="34" charset="0"/>
                <a:cs typeface="Arial" panose="020B0604020202020204" pitchFamily="34" charset="0"/>
              </a:rPr>
              <a:t>https://github.com/kennethPakChungNg/spacex-launch-prediction/blob/main/notebooks/jupyter-labs-spacex-data-collection-api.ipynb</a:t>
            </a:r>
            <a:endParaRPr lang="en-US" sz="1800" dirty="0">
              <a:solidFill>
                <a:srgbClr val="7030A0"/>
              </a:solidFill>
              <a:latin typeface="Arial" panose="020B0604020202020204" pitchFamily="34" charset="0"/>
              <a:cs typeface="Arial" panose="020B0604020202020204" pitchFamily="34" charset="0"/>
            </a:endParaRPr>
          </a:p>
          <a:p>
            <a:endParaRPr lang="en-US" sz="1800" dirty="0">
              <a:solidFill>
                <a:srgbClr val="7030A0"/>
              </a:solidFill>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278A6C74-50A1-470F-86EC-8AFAB207E088}"/>
              </a:ext>
            </a:extLst>
          </p:cNvPr>
          <p:cNvPicPr>
            <a:picLocks noChangeAspect="1"/>
          </p:cNvPicPr>
          <p:nvPr/>
        </p:nvPicPr>
        <p:blipFill>
          <a:blip r:embed="rId3"/>
          <a:stretch>
            <a:fillRect/>
          </a:stretch>
        </p:blipFill>
        <p:spPr>
          <a:xfrm>
            <a:off x="0" y="2859749"/>
            <a:ext cx="12192000" cy="835566"/>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7" name="Text Placeholder 2">
            <a:extLst>
              <a:ext uri="{FF2B5EF4-FFF2-40B4-BE49-F238E27FC236}">
                <a16:creationId xmlns:a16="http://schemas.microsoft.com/office/drawing/2014/main" id="{018239EA-C417-4041-846E-6E3FD53F5399}"/>
              </a:ext>
            </a:extLst>
          </p:cNvPr>
          <p:cNvSpPr txBox="1">
            <a:spLocks/>
          </p:cNvSpPr>
          <p:nvPr/>
        </p:nvSpPr>
        <p:spPr>
          <a:xfrm>
            <a:off x="3382889" y="1480701"/>
            <a:ext cx="4920454" cy="549049"/>
          </a:xfrm>
          <a:prstGeom prst="rect">
            <a:avLst/>
          </a:prstGeom>
        </p:spPr>
        <p:txBody>
          <a:bodyPr vert="horz" lIns="91440" tIns="45720" rIns="91440" bIns="45720" rtlCol="0" anchor="t">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b="1" u="sng" dirty="0">
                <a:latin typeface="Arial" panose="020B0604020202020204" pitchFamily="34" charset="0"/>
                <a:cs typeface="Arial" panose="020B0604020202020204" pitchFamily="34" charset="0"/>
              </a:rPr>
              <a:t>Flowchart of Web Scraping Collection</a:t>
            </a:r>
          </a:p>
          <a:p>
            <a:endParaRPr lang="en-US" sz="2200" b="1" u="sng" dirty="0">
              <a:latin typeface="Arial" panose="020B0604020202020204" pitchFamily="34" charset="0"/>
              <a:cs typeface="Arial" panose="020B0604020202020204" pitchFamily="34" charset="0"/>
            </a:endParaRPr>
          </a:p>
          <a:p>
            <a:endParaRPr lang="en-US" sz="2200" b="1" u="sng"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FEBF6E13-6A9D-4A26-AF9C-1ACAFA2F2686}"/>
              </a:ext>
            </a:extLst>
          </p:cNvPr>
          <p:cNvPicPr>
            <a:picLocks noChangeAspect="1"/>
          </p:cNvPicPr>
          <p:nvPr/>
        </p:nvPicPr>
        <p:blipFill>
          <a:blip r:embed="rId3"/>
          <a:stretch>
            <a:fillRect/>
          </a:stretch>
        </p:blipFill>
        <p:spPr>
          <a:xfrm>
            <a:off x="0" y="2024429"/>
            <a:ext cx="12192000" cy="823594"/>
          </a:xfrm>
          <a:prstGeom prst="rect">
            <a:avLst/>
          </a:prstGeom>
        </p:spPr>
      </p:pic>
      <p:sp>
        <p:nvSpPr>
          <p:cNvPr id="8" name="Text Placeholder 2">
            <a:extLst>
              <a:ext uri="{FF2B5EF4-FFF2-40B4-BE49-F238E27FC236}">
                <a16:creationId xmlns:a16="http://schemas.microsoft.com/office/drawing/2014/main" id="{7EFF0825-1DF3-41E8-90DF-0944A8534B29}"/>
              </a:ext>
            </a:extLst>
          </p:cNvPr>
          <p:cNvSpPr txBox="1">
            <a:spLocks/>
          </p:cNvSpPr>
          <p:nvPr/>
        </p:nvSpPr>
        <p:spPr>
          <a:xfrm>
            <a:off x="502479" y="4637612"/>
            <a:ext cx="9659693" cy="150306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1600" b="1" dirty="0">
                <a:solidFill>
                  <a:srgbClr val="7030A0"/>
                </a:solidFill>
                <a:latin typeface="Arial" panose="020B0604020202020204" pitchFamily="34" charset="0"/>
                <a:cs typeface="Arial" panose="020B0604020202020204" pitchFamily="34" charset="0"/>
              </a:rPr>
              <a:t>GitHub URL of the SpaceX web scraping notebook:</a:t>
            </a:r>
          </a:p>
          <a:p>
            <a:pPr marL="0" indent="0">
              <a:lnSpc>
                <a:spcPct val="100000"/>
              </a:lnSpc>
              <a:spcBef>
                <a:spcPts val="1400"/>
              </a:spcBef>
              <a:buNone/>
            </a:pPr>
            <a:r>
              <a:rPr lang="en-US" sz="1600" dirty="0">
                <a:solidFill>
                  <a:srgbClr val="7030A0"/>
                </a:solidFill>
                <a:latin typeface="Arial" panose="020B0604020202020204" pitchFamily="34" charset="0"/>
                <a:cs typeface="Arial" panose="020B0604020202020204" pitchFamily="34" charset="0"/>
              </a:rPr>
              <a:t>https://github.com/kennethPakChungNg/spacex-launch-prediction/blob/main/notebooks/jupyter-labs-webscraping.ipynb</a:t>
            </a:r>
            <a:endParaRPr lang="en-US" sz="1800" dirty="0">
              <a:solidFill>
                <a:srgbClr val="7030A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85553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14246"/>
            <a:ext cx="4728640" cy="1675301"/>
          </a:xfrm>
          <a:prstGeom prst="rect">
            <a:avLst/>
          </a:prstGeom>
        </p:spPr>
        <p:txBody>
          <a:bodyPr/>
          <a:lstStyle/>
          <a:p>
            <a:r>
              <a:rPr lang="en-US" dirty="0"/>
              <a:t>Filtering Falcon 9 launches</a:t>
            </a:r>
          </a:p>
          <a:p>
            <a:r>
              <a:rPr lang="en-US" dirty="0"/>
              <a:t>Handling missing values</a:t>
            </a:r>
          </a:p>
          <a:p>
            <a:r>
              <a:rPr lang="en-US" dirty="0"/>
              <a:t>Feature engineering</a:t>
            </a:r>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Text Placeholder 2">
            <a:extLst>
              <a:ext uri="{FF2B5EF4-FFF2-40B4-BE49-F238E27FC236}">
                <a16:creationId xmlns:a16="http://schemas.microsoft.com/office/drawing/2014/main" id="{3EC272FA-E0DB-4842-8D6A-0D9285BA3734}"/>
              </a:ext>
            </a:extLst>
          </p:cNvPr>
          <p:cNvSpPr txBox="1">
            <a:spLocks/>
          </p:cNvSpPr>
          <p:nvPr/>
        </p:nvSpPr>
        <p:spPr>
          <a:xfrm>
            <a:off x="5985903" y="1371167"/>
            <a:ext cx="4042843" cy="549049"/>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b="1" u="sng" dirty="0">
                <a:latin typeface="Arial" panose="020B0604020202020204" pitchFamily="34" charset="0"/>
                <a:cs typeface="Arial" panose="020B0604020202020204" pitchFamily="34" charset="0"/>
              </a:rPr>
              <a:t>Flowchart of Data Wrangling</a:t>
            </a:r>
          </a:p>
          <a:p>
            <a:endParaRPr lang="en-US" sz="2200" b="1" u="sng" dirty="0">
              <a:latin typeface="Arial" panose="020B0604020202020204" pitchFamily="34" charset="0"/>
              <a:cs typeface="Arial" panose="020B0604020202020204" pitchFamily="34" charset="0"/>
            </a:endParaRPr>
          </a:p>
          <a:p>
            <a:endParaRPr lang="en-US" sz="2200" b="1" u="sng"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45B6B79B-43D3-47BF-B062-A335E92DF605}"/>
              </a:ext>
            </a:extLst>
          </p:cNvPr>
          <p:cNvPicPr>
            <a:picLocks noChangeAspect="1"/>
          </p:cNvPicPr>
          <p:nvPr/>
        </p:nvPicPr>
        <p:blipFill>
          <a:blip r:embed="rId4"/>
          <a:stretch>
            <a:fillRect/>
          </a:stretch>
        </p:blipFill>
        <p:spPr>
          <a:xfrm>
            <a:off x="5875807" y="1792316"/>
            <a:ext cx="4263036" cy="4955152"/>
          </a:xfrm>
          <a:prstGeom prst="rect">
            <a:avLst/>
          </a:prstGeom>
        </p:spPr>
      </p:pic>
      <p:sp>
        <p:nvSpPr>
          <p:cNvPr id="9" name="Text Placeholder 2">
            <a:extLst>
              <a:ext uri="{FF2B5EF4-FFF2-40B4-BE49-F238E27FC236}">
                <a16:creationId xmlns:a16="http://schemas.microsoft.com/office/drawing/2014/main" id="{EFD01D76-9922-46B4-A6FD-AC917FF244CF}"/>
              </a:ext>
            </a:extLst>
          </p:cNvPr>
          <p:cNvSpPr txBox="1">
            <a:spLocks/>
          </p:cNvSpPr>
          <p:nvPr/>
        </p:nvSpPr>
        <p:spPr>
          <a:xfrm>
            <a:off x="770012" y="4923164"/>
            <a:ext cx="4505374" cy="182655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1600" b="1" dirty="0">
                <a:solidFill>
                  <a:srgbClr val="7030A0"/>
                </a:solidFill>
                <a:latin typeface="Arial" panose="020B0604020202020204" pitchFamily="34" charset="0"/>
                <a:cs typeface="Arial" panose="020B0604020202020204" pitchFamily="34" charset="0"/>
              </a:rPr>
              <a:t>GitHub URL of the SpaceX Data Wrangling notebook:</a:t>
            </a:r>
          </a:p>
          <a:p>
            <a:pPr marL="0" indent="0">
              <a:lnSpc>
                <a:spcPct val="100000"/>
              </a:lnSpc>
              <a:spcBef>
                <a:spcPts val="1400"/>
              </a:spcBef>
              <a:buNone/>
            </a:pPr>
            <a:r>
              <a:rPr lang="en-US" sz="1600" dirty="0">
                <a:solidFill>
                  <a:srgbClr val="7030A0"/>
                </a:solidFill>
                <a:latin typeface="Arial" panose="020B0604020202020204" pitchFamily="34" charset="0"/>
                <a:cs typeface="Arial" panose="020B0604020202020204" pitchFamily="34" charset="0"/>
              </a:rPr>
              <a:t>https://github.com/kennethPakChungNg/spacex-launch-prediction/blob/main/notebooks/labs-jupyter-spacex-Data%20wrangling.ipynb</a:t>
            </a:r>
            <a:endParaRPr lang="en-US" sz="1800" dirty="0">
              <a:solidFill>
                <a:srgbClr val="7030A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87552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028" y="1371167"/>
            <a:ext cx="4260830" cy="3994653"/>
          </a:xfrm>
          <a:prstGeom prst="rect">
            <a:avLst/>
          </a:prstGeom>
        </p:spPr>
        <p:txBody>
          <a:bodyPr lIns="91440" tIns="45720" rIns="91440" bIns="45720" anchor="t"/>
          <a:lstStyle/>
          <a:p>
            <a:pPr>
              <a:lnSpc>
                <a:spcPct val="100000"/>
              </a:lnSpc>
              <a:spcBef>
                <a:spcPts val="1400"/>
              </a:spcBef>
            </a:pPr>
            <a:r>
              <a:rPr lang="en-US" sz="1600" dirty="0">
                <a:solidFill>
                  <a:schemeClr val="accent3">
                    <a:lumMod val="25000"/>
                  </a:schemeClr>
                </a:solidFill>
                <a:latin typeface="Abadi"/>
              </a:rPr>
              <a:t>Flight Number vs Payload Mass - Shows launch success trends over time with payload impact</a:t>
            </a:r>
          </a:p>
          <a:p>
            <a:pPr>
              <a:lnSpc>
                <a:spcPct val="100000"/>
              </a:lnSpc>
              <a:spcBef>
                <a:spcPts val="1400"/>
              </a:spcBef>
            </a:pPr>
            <a:r>
              <a:rPr lang="en-US" sz="1600" dirty="0">
                <a:solidFill>
                  <a:schemeClr val="accent3">
                    <a:lumMod val="25000"/>
                  </a:schemeClr>
                </a:solidFill>
                <a:latin typeface="Abadi"/>
              </a:rPr>
              <a:t>Launch Site Analysis - Reveals site-specific success patterns</a:t>
            </a:r>
          </a:p>
          <a:p>
            <a:pPr>
              <a:lnSpc>
                <a:spcPct val="100000"/>
              </a:lnSpc>
              <a:spcBef>
                <a:spcPts val="1400"/>
              </a:spcBef>
            </a:pPr>
            <a:r>
              <a:rPr lang="en-US" sz="1600" dirty="0">
                <a:solidFill>
                  <a:schemeClr val="accent3">
                    <a:lumMod val="25000"/>
                  </a:schemeClr>
                </a:solidFill>
                <a:latin typeface="Abadi"/>
              </a:rPr>
              <a:t>Orbit Type Success Rates - Bar chart showing success rates by orbit type</a:t>
            </a:r>
          </a:p>
          <a:p>
            <a:pPr>
              <a:lnSpc>
                <a:spcPct val="100000"/>
              </a:lnSpc>
              <a:spcBef>
                <a:spcPts val="1400"/>
              </a:spcBef>
            </a:pPr>
            <a:r>
              <a:rPr lang="en-US" sz="1600" dirty="0">
                <a:solidFill>
                  <a:schemeClr val="accent3">
                    <a:lumMod val="25000"/>
                  </a:schemeClr>
                </a:solidFill>
                <a:latin typeface="Abadi"/>
              </a:rPr>
              <a:t>Flight Number/Orbit Relationships - Scatter plots revealing correlations</a:t>
            </a:r>
          </a:p>
          <a:p>
            <a:pPr>
              <a:lnSpc>
                <a:spcPct val="100000"/>
              </a:lnSpc>
              <a:spcBef>
                <a:spcPts val="1400"/>
              </a:spcBef>
            </a:pPr>
            <a:r>
              <a:rPr lang="en-US" sz="1600" dirty="0">
                <a:solidFill>
                  <a:schemeClr val="accent3">
                    <a:lumMod val="25000"/>
                  </a:schemeClr>
                </a:solidFill>
                <a:latin typeface="Abadi"/>
              </a:rPr>
              <a:t>Payload Mass/Orbit Analysis - Impact of payload on different orbits</a:t>
            </a:r>
          </a:p>
          <a:p>
            <a:pPr>
              <a:lnSpc>
                <a:spcPct val="100000"/>
              </a:lnSpc>
              <a:spcBef>
                <a:spcPts val="1400"/>
              </a:spcBef>
            </a:pPr>
            <a:r>
              <a:rPr lang="en-US" sz="1600" dirty="0">
                <a:solidFill>
                  <a:schemeClr val="accent3">
                    <a:lumMod val="25000"/>
                  </a:schemeClr>
                </a:solidFill>
                <a:latin typeface="Abadi"/>
              </a:rPr>
              <a:t>Yearly Success Trend - Line chart showing improvement over time</a:t>
            </a:r>
            <a:endParaRPr lang="en-US" sz="18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2" name="Picture 1">
            <a:extLst>
              <a:ext uri="{FF2B5EF4-FFF2-40B4-BE49-F238E27FC236}">
                <a16:creationId xmlns:a16="http://schemas.microsoft.com/office/drawing/2014/main" id="{415619E5-9629-4389-AC27-A58AF63D539E}"/>
              </a:ext>
            </a:extLst>
          </p:cNvPr>
          <p:cNvPicPr>
            <a:picLocks noChangeAspect="1"/>
          </p:cNvPicPr>
          <p:nvPr/>
        </p:nvPicPr>
        <p:blipFill>
          <a:blip r:embed="rId4"/>
          <a:stretch>
            <a:fillRect/>
          </a:stretch>
        </p:blipFill>
        <p:spPr>
          <a:xfrm>
            <a:off x="4994858" y="1825625"/>
            <a:ext cx="6463114" cy="4962036"/>
          </a:xfrm>
          <a:prstGeom prst="rect">
            <a:avLst/>
          </a:prstGeom>
        </p:spPr>
      </p:pic>
      <p:sp>
        <p:nvSpPr>
          <p:cNvPr id="6" name="Text Placeholder 2">
            <a:extLst>
              <a:ext uri="{FF2B5EF4-FFF2-40B4-BE49-F238E27FC236}">
                <a16:creationId xmlns:a16="http://schemas.microsoft.com/office/drawing/2014/main" id="{E1143C3B-052F-4427-BE4C-AA477645AFFD}"/>
              </a:ext>
            </a:extLst>
          </p:cNvPr>
          <p:cNvSpPr txBox="1">
            <a:spLocks/>
          </p:cNvSpPr>
          <p:nvPr/>
        </p:nvSpPr>
        <p:spPr>
          <a:xfrm>
            <a:off x="5985903" y="1371167"/>
            <a:ext cx="4042843" cy="549049"/>
          </a:xfrm>
          <a:prstGeom prst="rect">
            <a:avLst/>
          </a:prstGeom>
        </p:spPr>
        <p:txBody>
          <a:bodyPr vert="horz" lIns="91440" tIns="45720" rIns="91440" bIns="45720" rtlCol="0" anchor="t">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b="1" u="sng" dirty="0">
                <a:latin typeface="Arial" panose="020B0604020202020204" pitchFamily="34" charset="0"/>
                <a:cs typeface="Arial" panose="020B0604020202020204" pitchFamily="34" charset="0"/>
              </a:rPr>
              <a:t>Flowchart of Data Visualization</a:t>
            </a:r>
          </a:p>
          <a:p>
            <a:endParaRPr lang="en-US" sz="2200" b="1" u="sng" dirty="0">
              <a:latin typeface="Arial" panose="020B0604020202020204" pitchFamily="34" charset="0"/>
              <a:cs typeface="Arial" panose="020B0604020202020204" pitchFamily="34" charset="0"/>
            </a:endParaRPr>
          </a:p>
        </p:txBody>
      </p:sp>
      <p:sp>
        <p:nvSpPr>
          <p:cNvPr id="8" name="Text Placeholder 2">
            <a:extLst>
              <a:ext uri="{FF2B5EF4-FFF2-40B4-BE49-F238E27FC236}">
                <a16:creationId xmlns:a16="http://schemas.microsoft.com/office/drawing/2014/main" id="{325010C5-C25D-4DF2-9887-DE9F7CE05BAF}"/>
              </a:ext>
            </a:extLst>
          </p:cNvPr>
          <p:cNvSpPr txBox="1">
            <a:spLocks/>
          </p:cNvSpPr>
          <p:nvPr/>
        </p:nvSpPr>
        <p:spPr>
          <a:xfrm>
            <a:off x="770011" y="5649287"/>
            <a:ext cx="4260830" cy="1197345"/>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1200" b="1" dirty="0">
                <a:solidFill>
                  <a:srgbClr val="7030A0"/>
                </a:solidFill>
                <a:latin typeface="Arial" panose="020B0604020202020204" pitchFamily="34" charset="0"/>
                <a:cs typeface="Arial" panose="020B0604020202020204" pitchFamily="34" charset="0"/>
              </a:rPr>
              <a:t>GitHub URL of the SpaceX Data Visualization notebook:</a:t>
            </a:r>
          </a:p>
          <a:p>
            <a:pPr marL="0" indent="0">
              <a:lnSpc>
                <a:spcPct val="100000"/>
              </a:lnSpc>
              <a:spcBef>
                <a:spcPts val="1400"/>
              </a:spcBef>
              <a:buNone/>
            </a:pPr>
            <a:r>
              <a:rPr lang="en-US" sz="1200" dirty="0">
                <a:solidFill>
                  <a:srgbClr val="7030A0"/>
                </a:solidFill>
                <a:latin typeface="Arial" panose="020B0604020202020204" pitchFamily="34" charset="0"/>
                <a:cs typeface="Arial" panose="020B0604020202020204" pitchFamily="34" charset="0"/>
              </a:rPr>
              <a:t>https://github.com/kennethPakChungNg/spacex-launch-prediction/blob/main/notebooks/edadataviz.ipynb</a:t>
            </a:r>
            <a:endParaRPr lang="en-US" sz="1400" dirty="0">
              <a:solidFill>
                <a:srgbClr val="7030A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79971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57258"/>
            <a:ext cx="8996987" cy="5042705"/>
          </a:xfrm>
          <a:prstGeom prst="rect">
            <a:avLst/>
          </a:prstGeom>
        </p:spPr>
        <p:txBody>
          <a:bodyPr lIns="91440" tIns="45720" rIns="91440" bIns="45720" anchor="t"/>
          <a:lstStyle/>
          <a:p>
            <a:pPr marL="0" indent="0">
              <a:buNone/>
            </a:pPr>
            <a:r>
              <a:rPr lang="en-US" sz="1800" b="1" dirty="0">
                <a:latin typeface="Arial" panose="020B0604020202020204" pitchFamily="34" charset="0"/>
                <a:cs typeface="Arial" panose="020B0604020202020204" pitchFamily="34" charset="0"/>
              </a:rPr>
              <a:t>Key SQL Queries Performed:</a:t>
            </a:r>
          </a:p>
          <a:p>
            <a:r>
              <a:rPr lang="en-US" sz="1800" b="1" dirty="0">
                <a:latin typeface="Arial" panose="020B0604020202020204" pitchFamily="34" charset="0"/>
                <a:cs typeface="Arial" panose="020B0604020202020204" pitchFamily="34" charset="0"/>
              </a:rPr>
              <a:t>Launch Site Analysis </a:t>
            </a:r>
          </a:p>
          <a:p>
            <a:pPr lvl="1"/>
            <a:r>
              <a:rPr lang="en-US" sz="1600" dirty="0">
                <a:latin typeface="Arial" panose="020B0604020202020204" pitchFamily="34" charset="0"/>
                <a:cs typeface="Arial" panose="020B0604020202020204" pitchFamily="34" charset="0"/>
              </a:rPr>
              <a:t>Identified unique launch sites</a:t>
            </a:r>
          </a:p>
          <a:p>
            <a:pPr lvl="1"/>
            <a:r>
              <a:rPr lang="en-US" sz="1600" dirty="0">
                <a:latin typeface="Arial" panose="020B0604020202020204" pitchFamily="34" charset="0"/>
                <a:cs typeface="Arial" panose="020B0604020202020204" pitchFamily="34" charset="0"/>
              </a:rPr>
              <a:t>Filtered sites starting with 'CCA'</a:t>
            </a:r>
          </a:p>
          <a:p>
            <a:r>
              <a:rPr lang="en-US" sz="1800" b="1" dirty="0">
                <a:latin typeface="Arial" panose="020B0604020202020204" pitchFamily="34" charset="0"/>
                <a:cs typeface="Arial" panose="020B0604020202020204" pitchFamily="34" charset="0"/>
              </a:rPr>
              <a:t>Payload Analysis </a:t>
            </a:r>
          </a:p>
          <a:p>
            <a:pPr lvl="1"/>
            <a:r>
              <a:rPr lang="en-US" sz="1600" dirty="0">
                <a:latin typeface="Arial" panose="020B0604020202020204" pitchFamily="34" charset="0"/>
                <a:cs typeface="Arial" panose="020B0604020202020204" pitchFamily="34" charset="0"/>
              </a:rPr>
              <a:t>Total NASA payload mass</a:t>
            </a:r>
          </a:p>
          <a:p>
            <a:pPr lvl="1"/>
            <a:r>
              <a:rPr lang="en-US" sz="1600" dirty="0">
                <a:latin typeface="Arial" panose="020B0604020202020204" pitchFamily="34" charset="0"/>
                <a:cs typeface="Arial" panose="020B0604020202020204" pitchFamily="34" charset="0"/>
              </a:rPr>
              <a:t>Average mass for F9 v1.1 boosters</a:t>
            </a:r>
          </a:p>
          <a:p>
            <a:pPr lvl="1"/>
            <a:r>
              <a:rPr lang="en-US" sz="1600" dirty="0">
                <a:latin typeface="Arial" panose="020B0604020202020204" pitchFamily="34" charset="0"/>
                <a:cs typeface="Arial" panose="020B0604020202020204" pitchFamily="34" charset="0"/>
              </a:rPr>
              <a:t>Maximum payload carriers</a:t>
            </a:r>
          </a:p>
          <a:p>
            <a:r>
              <a:rPr lang="en-US" sz="1800" b="1" dirty="0">
                <a:latin typeface="Arial" panose="020B0604020202020204" pitchFamily="34" charset="0"/>
                <a:cs typeface="Arial" panose="020B0604020202020204" pitchFamily="34" charset="0"/>
              </a:rPr>
              <a:t>Landing Outcomes </a:t>
            </a:r>
          </a:p>
          <a:p>
            <a:pPr lvl="1"/>
            <a:r>
              <a:rPr lang="en-US" sz="1600" dirty="0">
                <a:latin typeface="Arial" panose="020B0604020202020204" pitchFamily="34" charset="0"/>
                <a:cs typeface="Arial" panose="020B0604020202020204" pitchFamily="34" charset="0"/>
              </a:rPr>
              <a:t>First successful ground pad landing</a:t>
            </a:r>
          </a:p>
          <a:p>
            <a:pPr lvl="1"/>
            <a:r>
              <a:rPr lang="en-US" sz="1600" dirty="0">
                <a:latin typeface="Arial" panose="020B0604020202020204" pitchFamily="34" charset="0"/>
                <a:cs typeface="Arial" panose="020B0604020202020204" pitchFamily="34" charset="0"/>
              </a:rPr>
              <a:t>Success/failure mission counts</a:t>
            </a:r>
          </a:p>
          <a:p>
            <a:pPr lvl="1"/>
            <a:r>
              <a:rPr lang="en-US" sz="1600" dirty="0">
                <a:latin typeface="Arial" panose="020B0604020202020204" pitchFamily="34" charset="0"/>
                <a:cs typeface="Arial" panose="020B0604020202020204" pitchFamily="34" charset="0"/>
              </a:rPr>
              <a:t>Drone ship landing success with payload constraints</a:t>
            </a:r>
          </a:p>
          <a:p>
            <a:r>
              <a:rPr lang="en-US" sz="1800" b="1" dirty="0">
                <a:latin typeface="Arial" panose="020B0604020202020204" pitchFamily="34" charset="0"/>
                <a:cs typeface="Arial" panose="020B0604020202020204" pitchFamily="34" charset="0"/>
              </a:rPr>
              <a:t>Temporal Analysis </a:t>
            </a:r>
          </a:p>
          <a:p>
            <a:pPr lvl="1"/>
            <a:r>
              <a:rPr lang="en-US" sz="1600" dirty="0">
                <a:latin typeface="Arial" panose="020B0604020202020204" pitchFamily="34" charset="0"/>
                <a:cs typeface="Arial" panose="020B0604020202020204" pitchFamily="34" charset="0"/>
              </a:rPr>
              <a:t>Monthly analysis for 2015</a:t>
            </a:r>
          </a:p>
          <a:p>
            <a:pPr lvl="1"/>
            <a:r>
              <a:rPr lang="en-US" sz="1600" dirty="0">
                <a:latin typeface="Arial" panose="020B0604020202020204" pitchFamily="34" charset="0"/>
                <a:cs typeface="Arial" panose="020B0604020202020204" pitchFamily="34" charset="0"/>
              </a:rPr>
              <a:t>Landing outcome rankings 2010-2017</a:t>
            </a:r>
          </a:p>
          <a:p>
            <a:pPr lvl="1"/>
            <a:r>
              <a:rPr lang="en-US" sz="1600" dirty="0">
                <a:latin typeface="Arial" panose="020B0604020202020204" pitchFamily="34" charset="0"/>
                <a:cs typeface="Arial" panose="020B0604020202020204" pitchFamily="34" charset="0"/>
              </a:rPr>
              <a:t>Success trends over time</a:t>
            </a:r>
          </a:p>
          <a:p>
            <a:endParaRPr lang="en-US" sz="1800" dirty="0">
              <a:latin typeface="Arial" panose="020B0604020202020204" pitchFamily="34" charset="0"/>
              <a:cs typeface="Arial" panose="020B0604020202020204" pitchFamily="34" charset="0"/>
            </a:endParaRPr>
          </a:p>
          <a:p>
            <a:endParaRPr lang="en-US" sz="1800" dirty="0">
              <a:latin typeface="Arial" panose="020B0604020202020204" pitchFamily="34" charset="0"/>
              <a:cs typeface="Arial" panose="020B0604020202020204" pitchFamily="34" charset="0"/>
            </a:endParaRPr>
          </a:p>
          <a:p>
            <a:endParaRPr lang="en-US" sz="1800" dirty="0">
              <a:latin typeface="Arial" panose="020B0604020202020204" pitchFamily="34" charset="0"/>
              <a:cs typeface="Arial" panose="020B0604020202020204" pitchFamily="34" charset="0"/>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6" name="Text Placeholder 2">
            <a:extLst>
              <a:ext uri="{FF2B5EF4-FFF2-40B4-BE49-F238E27FC236}">
                <a16:creationId xmlns:a16="http://schemas.microsoft.com/office/drawing/2014/main" id="{DEDE1B04-8023-4F1E-B5E8-732606F3B9FF}"/>
              </a:ext>
            </a:extLst>
          </p:cNvPr>
          <p:cNvSpPr txBox="1">
            <a:spLocks/>
          </p:cNvSpPr>
          <p:nvPr/>
        </p:nvSpPr>
        <p:spPr>
          <a:xfrm>
            <a:off x="7152026" y="1736044"/>
            <a:ext cx="4133585" cy="1197345"/>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1200" b="1" dirty="0">
                <a:solidFill>
                  <a:srgbClr val="7030A0"/>
                </a:solidFill>
                <a:latin typeface="Arial" panose="020B0604020202020204" pitchFamily="34" charset="0"/>
                <a:cs typeface="Arial" panose="020B0604020202020204" pitchFamily="34" charset="0"/>
              </a:rPr>
              <a:t>GitHub URL of the SpaceX EDA with SQL notebook:</a:t>
            </a:r>
          </a:p>
          <a:p>
            <a:pPr marL="0" indent="0">
              <a:lnSpc>
                <a:spcPct val="100000"/>
              </a:lnSpc>
              <a:spcBef>
                <a:spcPts val="1400"/>
              </a:spcBef>
              <a:buNone/>
            </a:pPr>
            <a:r>
              <a:rPr lang="en-US" sz="1200" dirty="0">
                <a:solidFill>
                  <a:srgbClr val="7030A0"/>
                </a:solidFill>
                <a:latin typeface="Arial" panose="020B0604020202020204" pitchFamily="34" charset="0"/>
                <a:cs typeface="Arial" panose="020B0604020202020204" pitchFamily="34" charset="0"/>
              </a:rPr>
              <a:t>https://github.com/kennethPakChungNg/spacex-launch-prediction/blob/main/notebooks/jupyter-labs-eda-sql-coursera_sqllite.ipynb</a:t>
            </a:r>
            <a:endParaRPr lang="en-US" sz="1400" dirty="0">
              <a:solidFill>
                <a:srgbClr val="7030A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78726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63556"/>
            <a:ext cx="4517571" cy="4244392"/>
          </a:xfrm>
          <a:prstGeom prst="rect">
            <a:avLst/>
          </a:prstGeom>
        </p:spPr>
        <p:txBody>
          <a:bodyPr>
            <a:normAutofit fontScale="92500" lnSpcReduction="10000"/>
          </a:bodyPr>
          <a:lstStyle/>
          <a:p>
            <a:pPr marL="0" indent="0">
              <a:buNone/>
            </a:pPr>
            <a:r>
              <a:rPr lang="en-US" sz="2000" b="1" u="sng" dirty="0"/>
              <a:t>Launch Site Locations Overview</a:t>
            </a:r>
          </a:p>
          <a:p>
            <a:pPr marL="0" indent="0">
              <a:buNone/>
            </a:pPr>
            <a:r>
              <a:rPr lang="en-US" sz="2000" b="1" dirty="0"/>
              <a:t>Key Features:</a:t>
            </a:r>
          </a:p>
          <a:p>
            <a:r>
              <a:rPr lang="en-US" sz="2000" dirty="0"/>
              <a:t>Launch sites marked with circle markers</a:t>
            </a:r>
          </a:p>
          <a:p>
            <a:r>
              <a:rPr lang="en-US" sz="2000" dirty="0"/>
              <a:t>Color-coded launch outcomes (green=success, red=failure)</a:t>
            </a:r>
          </a:p>
          <a:p>
            <a:r>
              <a:rPr lang="en-US" sz="2000" dirty="0"/>
              <a:t>Marker clusters showing launch frequency</a:t>
            </a:r>
          </a:p>
          <a:p>
            <a:r>
              <a:rPr lang="en-US" sz="2000" dirty="0"/>
              <a:t>Interactive zoom capabilities</a:t>
            </a:r>
          </a:p>
          <a:p>
            <a:pPr marL="0" indent="0">
              <a:buNone/>
            </a:pPr>
            <a:r>
              <a:rPr lang="en-US" sz="2000" b="1" dirty="0"/>
              <a:t>Findings:</a:t>
            </a:r>
          </a:p>
          <a:p>
            <a:r>
              <a:rPr lang="en-US" sz="2000" dirty="0"/>
              <a:t>Strategic coastal positioning</a:t>
            </a:r>
          </a:p>
          <a:p>
            <a:r>
              <a:rPr lang="en-US" sz="2000" dirty="0"/>
              <a:t>Concentrated in Florida and California</a:t>
            </a:r>
          </a:p>
          <a:p>
            <a:r>
              <a:rPr lang="en-US" sz="2000" dirty="0"/>
              <a:t>Clear success rate patterns by location</a:t>
            </a:r>
          </a:p>
          <a:p>
            <a:pPr marL="0" indent="0">
              <a:buNone/>
            </a:pPr>
            <a:endParaRPr lang="en-US" sz="2000" dirty="0"/>
          </a:p>
          <a:p>
            <a:endParaRPr lang="en-US" sz="2000"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pic>
        <p:nvPicPr>
          <p:cNvPr id="2" name="Picture 1">
            <a:extLst>
              <a:ext uri="{FF2B5EF4-FFF2-40B4-BE49-F238E27FC236}">
                <a16:creationId xmlns:a16="http://schemas.microsoft.com/office/drawing/2014/main" id="{08316E13-D73F-4B10-A3F4-2A22B6718795}"/>
              </a:ext>
            </a:extLst>
          </p:cNvPr>
          <p:cNvPicPr>
            <a:picLocks noChangeAspect="1"/>
          </p:cNvPicPr>
          <p:nvPr/>
        </p:nvPicPr>
        <p:blipFill>
          <a:blip r:embed="rId3"/>
          <a:stretch>
            <a:fillRect/>
          </a:stretch>
        </p:blipFill>
        <p:spPr>
          <a:xfrm>
            <a:off x="5086615" y="1392876"/>
            <a:ext cx="3832324" cy="2648517"/>
          </a:xfrm>
          <a:prstGeom prst="rect">
            <a:avLst/>
          </a:prstGeom>
        </p:spPr>
      </p:pic>
      <p:pic>
        <p:nvPicPr>
          <p:cNvPr id="6" name="Picture 5">
            <a:extLst>
              <a:ext uri="{FF2B5EF4-FFF2-40B4-BE49-F238E27FC236}">
                <a16:creationId xmlns:a16="http://schemas.microsoft.com/office/drawing/2014/main" id="{9AD3A058-9D7D-4B09-92A8-ADBE2F22BDAD}"/>
              </a:ext>
            </a:extLst>
          </p:cNvPr>
          <p:cNvPicPr>
            <a:picLocks noChangeAspect="1"/>
          </p:cNvPicPr>
          <p:nvPr/>
        </p:nvPicPr>
        <p:blipFill>
          <a:blip r:embed="rId4"/>
          <a:stretch>
            <a:fillRect/>
          </a:stretch>
        </p:blipFill>
        <p:spPr>
          <a:xfrm>
            <a:off x="5086615" y="4117379"/>
            <a:ext cx="3875612" cy="2309832"/>
          </a:xfrm>
          <a:prstGeom prst="rect">
            <a:avLst/>
          </a:prstGeom>
        </p:spPr>
      </p:pic>
      <p:sp>
        <p:nvSpPr>
          <p:cNvPr id="7" name="Rectangle 6">
            <a:extLst>
              <a:ext uri="{FF2B5EF4-FFF2-40B4-BE49-F238E27FC236}">
                <a16:creationId xmlns:a16="http://schemas.microsoft.com/office/drawing/2014/main" id="{6D6CC0C2-3026-4CC3-BF46-5F1096A62FB8}"/>
              </a:ext>
            </a:extLst>
          </p:cNvPr>
          <p:cNvSpPr/>
          <p:nvPr/>
        </p:nvSpPr>
        <p:spPr>
          <a:xfrm>
            <a:off x="8950006" y="2347802"/>
            <a:ext cx="1573636" cy="276999"/>
          </a:xfrm>
          <a:prstGeom prst="rect">
            <a:avLst/>
          </a:prstGeom>
        </p:spPr>
        <p:txBody>
          <a:bodyPr wrap="none">
            <a:spAutoFit/>
          </a:bodyPr>
          <a:lstStyle/>
          <a:p>
            <a:r>
              <a:rPr lang="en-US" sz="1200" dirty="0"/>
              <a:t>Map 1: Overview Map</a:t>
            </a:r>
          </a:p>
        </p:txBody>
      </p:sp>
      <p:sp>
        <p:nvSpPr>
          <p:cNvPr id="8" name="Rectangle 7">
            <a:extLst>
              <a:ext uri="{FF2B5EF4-FFF2-40B4-BE49-F238E27FC236}">
                <a16:creationId xmlns:a16="http://schemas.microsoft.com/office/drawing/2014/main" id="{40EE4AB1-D62B-4B96-93D0-D27D8CF7DAB3}"/>
              </a:ext>
            </a:extLst>
          </p:cNvPr>
          <p:cNvSpPr/>
          <p:nvPr/>
        </p:nvSpPr>
        <p:spPr>
          <a:xfrm>
            <a:off x="8997519" y="4995296"/>
            <a:ext cx="1526123" cy="276999"/>
          </a:xfrm>
          <a:prstGeom prst="rect">
            <a:avLst/>
          </a:prstGeom>
        </p:spPr>
        <p:txBody>
          <a:bodyPr wrap="none">
            <a:spAutoFit/>
          </a:bodyPr>
          <a:lstStyle/>
          <a:p>
            <a:r>
              <a:rPr lang="en-US" sz="1200" dirty="0"/>
              <a:t>Map 2: Detailed View</a:t>
            </a:r>
          </a:p>
        </p:txBody>
      </p:sp>
    </p:spTree>
    <p:extLst>
      <p:ext uri="{BB962C8B-B14F-4D97-AF65-F5344CB8AC3E}">
        <p14:creationId xmlns:p14="http://schemas.microsoft.com/office/powerpoint/2010/main" val="148114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23362"/>
            <a:ext cx="5019989" cy="4351338"/>
          </a:xfrm>
          <a:prstGeom prst="rect">
            <a:avLst/>
          </a:prstGeom>
        </p:spPr>
        <p:txBody>
          <a:bodyPr>
            <a:normAutofit/>
          </a:bodyPr>
          <a:lstStyle/>
          <a:p>
            <a:pPr marL="0" indent="0">
              <a:buNone/>
            </a:pPr>
            <a:r>
              <a:rPr lang="en-US" sz="1800" b="1" dirty="0"/>
              <a:t>Infrastructure Access:</a:t>
            </a:r>
          </a:p>
          <a:p>
            <a:r>
              <a:rPr lang="en-US" sz="1800" dirty="0"/>
              <a:t>Coastline: 5-8 km</a:t>
            </a:r>
          </a:p>
          <a:p>
            <a:r>
              <a:rPr lang="en-US" sz="1800" dirty="0"/>
              <a:t>Railways: ~10 km</a:t>
            </a:r>
          </a:p>
          <a:p>
            <a:r>
              <a:rPr lang="en-US" sz="1800" dirty="0"/>
              <a:t>Highways: ~12 km</a:t>
            </a:r>
          </a:p>
          <a:p>
            <a:r>
              <a:rPr lang="en-US" sz="1800" dirty="0"/>
              <a:t>Urban areas: Safe distance maintained</a:t>
            </a:r>
          </a:p>
          <a:p>
            <a:pPr marL="0" indent="0">
              <a:buNone/>
            </a:pPr>
            <a:r>
              <a:rPr lang="en-US" sz="1800" b="1" dirty="0"/>
              <a:t>Impact on Success:</a:t>
            </a:r>
          </a:p>
          <a:p>
            <a:r>
              <a:rPr lang="en-US" sz="1800" dirty="0"/>
              <a:t>Coastal proximity enables safe booster returns</a:t>
            </a:r>
          </a:p>
          <a:p>
            <a:r>
              <a:rPr lang="en-US" sz="1800" dirty="0"/>
              <a:t>Transportation infrastructure supports operations</a:t>
            </a:r>
          </a:p>
          <a:p>
            <a:r>
              <a:rPr lang="en-US" sz="1800" dirty="0"/>
              <a:t>Urban distance ensures safety compliance</a:t>
            </a:r>
          </a:p>
          <a:p>
            <a:endParaRPr lang="en-US" sz="2000" dirty="0"/>
          </a:p>
          <a:p>
            <a:endParaRPr lang="en-US" sz="2000"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pic>
        <p:nvPicPr>
          <p:cNvPr id="2" name="Picture 1">
            <a:extLst>
              <a:ext uri="{FF2B5EF4-FFF2-40B4-BE49-F238E27FC236}">
                <a16:creationId xmlns:a16="http://schemas.microsoft.com/office/drawing/2014/main" id="{00E9E7E7-B696-4F46-8761-D68BC74A66D2}"/>
              </a:ext>
            </a:extLst>
          </p:cNvPr>
          <p:cNvPicPr>
            <a:picLocks noChangeAspect="1"/>
          </p:cNvPicPr>
          <p:nvPr/>
        </p:nvPicPr>
        <p:blipFill>
          <a:blip r:embed="rId3"/>
          <a:stretch>
            <a:fillRect/>
          </a:stretch>
        </p:blipFill>
        <p:spPr>
          <a:xfrm>
            <a:off x="5711239" y="1523362"/>
            <a:ext cx="5833821" cy="3539049"/>
          </a:xfrm>
          <a:prstGeom prst="rect">
            <a:avLst/>
          </a:prstGeom>
        </p:spPr>
      </p:pic>
    </p:spTree>
    <p:extLst>
      <p:ext uri="{BB962C8B-B14F-4D97-AF65-F5344CB8AC3E}">
        <p14:creationId xmlns:p14="http://schemas.microsoft.com/office/powerpoint/2010/main" val="37082438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66651" y="1414914"/>
            <a:ext cx="10791321" cy="5443086"/>
          </a:xfrm>
          <a:prstGeom prst="rect">
            <a:avLst/>
          </a:prstGeom>
        </p:spPr>
        <p:txBody>
          <a:bodyPr vert="horz" lIns="91440" tIns="45720" rIns="91440" bIns="45720" rtlCol="0" anchor="t">
            <a:normAutofit fontScale="47500" lnSpcReduction="20000"/>
          </a:bodyPr>
          <a:lstStyle/>
          <a:p>
            <a:pPr marL="0" indent="0">
              <a:lnSpc>
                <a:spcPct val="120000"/>
              </a:lnSpc>
              <a:buNone/>
            </a:pPr>
            <a:r>
              <a:rPr lang="en-US" b="1" u="sng" dirty="0">
                <a:latin typeface="Arial" panose="020B0604020202020204" pitchFamily="34" charset="0"/>
                <a:cs typeface="Arial" panose="020B0604020202020204" pitchFamily="34" charset="0"/>
              </a:rPr>
              <a:t>Summary of Plots and Interactions in the SpaceX Launch Prediction Dashboard</a:t>
            </a:r>
            <a:endParaRPr lang="en-US" u="sng" dirty="0">
              <a:latin typeface="Arial" panose="020B0604020202020204" pitchFamily="34" charset="0"/>
              <a:cs typeface="Arial" panose="020B0604020202020204" pitchFamily="34" charset="0"/>
            </a:endParaRPr>
          </a:p>
          <a:p>
            <a:pPr>
              <a:lnSpc>
                <a:spcPct val="120000"/>
              </a:lnSpc>
            </a:pPr>
            <a:r>
              <a:rPr lang="en-US" sz="2500" b="1" dirty="0">
                <a:latin typeface="Arial" panose="020B0604020202020204" pitchFamily="34" charset="0"/>
                <a:cs typeface="Arial" panose="020B0604020202020204" pitchFamily="34" charset="0"/>
              </a:rPr>
              <a:t>Launch Site Dropdown:</a:t>
            </a:r>
            <a:endParaRPr lang="en-US" sz="2500" dirty="0">
              <a:latin typeface="Arial" panose="020B0604020202020204" pitchFamily="34" charset="0"/>
              <a:cs typeface="Arial" panose="020B0604020202020204" pitchFamily="34" charset="0"/>
            </a:endParaRPr>
          </a:p>
          <a:p>
            <a:pPr lvl="1">
              <a:lnSpc>
                <a:spcPct val="120000"/>
              </a:lnSpc>
            </a:pPr>
            <a:r>
              <a:rPr lang="en-US" sz="2500" b="1" dirty="0">
                <a:latin typeface="Arial" panose="020B0604020202020204" pitchFamily="34" charset="0"/>
                <a:cs typeface="Arial" panose="020B0604020202020204" pitchFamily="34" charset="0"/>
              </a:rPr>
              <a:t>Purpose:</a:t>
            </a:r>
            <a:r>
              <a:rPr lang="en-US" sz="2500" dirty="0">
                <a:latin typeface="Arial" panose="020B0604020202020204" pitchFamily="34" charset="0"/>
                <a:cs typeface="Arial" panose="020B0604020202020204" pitchFamily="34" charset="0"/>
              </a:rPr>
              <a:t> Allows users to select a specific launch site or view all sites.</a:t>
            </a:r>
          </a:p>
          <a:p>
            <a:pPr lvl="1">
              <a:lnSpc>
                <a:spcPct val="120000"/>
              </a:lnSpc>
            </a:pPr>
            <a:r>
              <a:rPr lang="en-US" sz="2500" b="1" dirty="0">
                <a:latin typeface="Arial" panose="020B0604020202020204" pitchFamily="34" charset="0"/>
                <a:cs typeface="Arial" panose="020B0604020202020204" pitchFamily="34" charset="0"/>
              </a:rPr>
              <a:t>Why Added:</a:t>
            </a:r>
            <a:r>
              <a:rPr lang="en-US" sz="2500" dirty="0">
                <a:latin typeface="Arial" panose="020B0604020202020204" pitchFamily="34" charset="0"/>
                <a:cs typeface="Arial" panose="020B0604020202020204" pitchFamily="34" charset="0"/>
              </a:rPr>
              <a:t> Provides flexibility in analyzing success rates across different launch sites.</a:t>
            </a:r>
          </a:p>
          <a:p>
            <a:pPr>
              <a:lnSpc>
                <a:spcPct val="120000"/>
              </a:lnSpc>
            </a:pPr>
            <a:r>
              <a:rPr lang="en-US" sz="2500" b="1" dirty="0">
                <a:latin typeface="Arial" panose="020B0604020202020204" pitchFamily="34" charset="0"/>
                <a:cs typeface="Arial" panose="020B0604020202020204" pitchFamily="34" charset="0"/>
              </a:rPr>
              <a:t>Pie Chart:</a:t>
            </a:r>
            <a:endParaRPr lang="en-US" sz="2500" dirty="0">
              <a:latin typeface="Arial" panose="020B0604020202020204" pitchFamily="34" charset="0"/>
              <a:cs typeface="Arial" panose="020B0604020202020204" pitchFamily="34" charset="0"/>
            </a:endParaRPr>
          </a:p>
          <a:p>
            <a:pPr lvl="1">
              <a:lnSpc>
                <a:spcPct val="120000"/>
              </a:lnSpc>
            </a:pPr>
            <a:r>
              <a:rPr lang="en-US" sz="2500" b="1" dirty="0">
                <a:latin typeface="Arial" panose="020B0604020202020204" pitchFamily="34" charset="0"/>
                <a:cs typeface="Arial" panose="020B0604020202020204" pitchFamily="34" charset="0"/>
              </a:rPr>
              <a:t>Purpose:</a:t>
            </a:r>
            <a:r>
              <a:rPr lang="en-US" sz="2500" dirty="0">
                <a:latin typeface="Arial" panose="020B0604020202020204" pitchFamily="34" charset="0"/>
                <a:cs typeface="Arial" panose="020B0604020202020204" pitchFamily="34" charset="0"/>
              </a:rPr>
              <a:t> Displays the proportion of successful launches by site or success vs. failure for a selected site.</a:t>
            </a:r>
          </a:p>
          <a:p>
            <a:pPr lvl="1">
              <a:lnSpc>
                <a:spcPct val="120000"/>
              </a:lnSpc>
            </a:pPr>
            <a:r>
              <a:rPr lang="en-US" sz="2500" b="1" dirty="0">
                <a:latin typeface="Arial" panose="020B0604020202020204" pitchFamily="34" charset="0"/>
                <a:cs typeface="Arial" panose="020B0604020202020204" pitchFamily="34" charset="0"/>
              </a:rPr>
              <a:t>Why Added:</a:t>
            </a:r>
            <a:r>
              <a:rPr lang="en-US" sz="2500" dirty="0">
                <a:latin typeface="Arial" panose="020B0604020202020204" pitchFamily="34" charset="0"/>
                <a:cs typeface="Arial" panose="020B0604020202020204" pitchFamily="34" charset="0"/>
              </a:rPr>
              <a:t> Effectively shows the distribution of successful and failed launches, highlighting proportions at a glance.</a:t>
            </a:r>
          </a:p>
          <a:p>
            <a:pPr>
              <a:lnSpc>
                <a:spcPct val="120000"/>
              </a:lnSpc>
            </a:pPr>
            <a:r>
              <a:rPr lang="en-US" sz="2500" b="1" dirty="0">
                <a:latin typeface="Arial" panose="020B0604020202020204" pitchFamily="34" charset="0"/>
                <a:cs typeface="Arial" panose="020B0604020202020204" pitchFamily="34" charset="0"/>
              </a:rPr>
              <a:t>Payload Slider:</a:t>
            </a:r>
            <a:endParaRPr lang="en-US" sz="2500" dirty="0">
              <a:latin typeface="Arial" panose="020B0604020202020204" pitchFamily="34" charset="0"/>
              <a:cs typeface="Arial" panose="020B0604020202020204" pitchFamily="34" charset="0"/>
            </a:endParaRPr>
          </a:p>
          <a:p>
            <a:pPr lvl="1">
              <a:lnSpc>
                <a:spcPct val="120000"/>
              </a:lnSpc>
            </a:pPr>
            <a:r>
              <a:rPr lang="en-US" sz="2500" b="1" dirty="0">
                <a:latin typeface="Arial" panose="020B0604020202020204" pitchFamily="34" charset="0"/>
                <a:cs typeface="Arial" panose="020B0604020202020204" pitchFamily="34" charset="0"/>
              </a:rPr>
              <a:t>Purpose:</a:t>
            </a:r>
            <a:r>
              <a:rPr lang="en-US" sz="2500" dirty="0">
                <a:latin typeface="Arial" panose="020B0604020202020204" pitchFamily="34" charset="0"/>
                <a:cs typeface="Arial" panose="020B0604020202020204" pitchFamily="34" charset="0"/>
              </a:rPr>
              <a:t> Enables users to filter data based on payload mass range.</a:t>
            </a:r>
          </a:p>
          <a:p>
            <a:pPr lvl="1">
              <a:lnSpc>
                <a:spcPct val="120000"/>
              </a:lnSpc>
            </a:pPr>
            <a:r>
              <a:rPr lang="en-US" sz="2500" b="1" dirty="0">
                <a:latin typeface="Arial" panose="020B0604020202020204" pitchFamily="34" charset="0"/>
                <a:cs typeface="Arial" panose="020B0604020202020204" pitchFamily="34" charset="0"/>
              </a:rPr>
              <a:t>Why Added:</a:t>
            </a:r>
            <a:r>
              <a:rPr lang="en-US" sz="2500" dirty="0">
                <a:latin typeface="Arial" panose="020B0604020202020204" pitchFamily="34" charset="0"/>
                <a:cs typeface="Arial" panose="020B0604020202020204" pitchFamily="34" charset="0"/>
              </a:rPr>
              <a:t> Payload mass significantly impacts launch success, allowing users to explore this relationship dynamically.</a:t>
            </a:r>
          </a:p>
          <a:p>
            <a:pPr>
              <a:lnSpc>
                <a:spcPct val="120000"/>
              </a:lnSpc>
            </a:pPr>
            <a:r>
              <a:rPr lang="en-US" sz="2500" b="1" dirty="0">
                <a:latin typeface="Arial" panose="020B0604020202020204" pitchFamily="34" charset="0"/>
                <a:cs typeface="Arial" panose="020B0604020202020204" pitchFamily="34" charset="0"/>
              </a:rPr>
              <a:t>Scatter Plot:</a:t>
            </a:r>
            <a:endParaRPr lang="en-US" sz="2500" dirty="0">
              <a:latin typeface="Arial" panose="020B0604020202020204" pitchFamily="34" charset="0"/>
              <a:cs typeface="Arial" panose="020B0604020202020204" pitchFamily="34" charset="0"/>
            </a:endParaRPr>
          </a:p>
          <a:p>
            <a:pPr lvl="1">
              <a:lnSpc>
                <a:spcPct val="120000"/>
              </a:lnSpc>
            </a:pPr>
            <a:r>
              <a:rPr lang="en-US" sz="2500" b="1" dirty="0">
                <a:latin typeface="Arial" panose="020B0604020202020204" pitchFamily="34" charset="0"/>
                <a:cs typeface="Arial" panose="020B0604020202020204" pitchFamily="34" charset="0"/>
              </a:rPr>
              <a:t>Purpose:</a:t>
            </a:r>
            <a:r>
              <a:rPr lang="en-US" sz="2500" dirty="0">
                <a:latin typeface="Arial" panose="020B0604020202020204" pitchFamily="34" charset="0"/>
                <a:cs typeface="Arial" panose="020B0604020202020204" pitchFamily="34" charset="0"/>
              </a:rPr>
              <a:t> Illustrates the correlation between payload mass and launch success, colored by booster version category.</a:t>
            </a:r>
          </a:p>
          <a:p>
            <a:pPr lvl="1">
              <a:lnSpc>
                <a:spcPct val="120000"/>
              </a:lnSpc>
            </a:pPr>
            <a:r>
              <a:rPr lang="en-US" sz="2500" b="1" dirty="0">
                <a:latin typeface="Arial" panose="020B0604020202020204" pitchFamily="34" charset="0"/>
                <a:cs typeface="Arial" panose="020B0604020202020204" pitchFamily="34" charset="0"/>
              </a:rPr>
              <a:t>Why Added:</a:t>
            </a:r>
            <a:r>
              <a:rPr lang="en-US" sz="2500" dirty="0">
                <a:latin typeface="Arial" panose="020B0604020202020204" pitchFamily="34" charset="0"/>
                <a:cs typeface="Arial" panose="020B0604020202020204" pitchFamily="34" charset="0"/>
              </a:rPr>
              <a:t> Provides a deeper analysis of how payload mass and booster versions influence launch outcomes.</a:t>
            </a:r>
          </a:p>
          <a:p>
            <a:pPr marL="0" indent="0">
              <a:lnSpc>
                <a:spcPct val="120000"/>
              </a:lnSpc>
              <a:buNone/>
            </a:pPr>
            <a:r>
              <a:rPr lang="en-US" sz="2500" b="1" dirty="0">
                <a:latin typeface="Arial" panose="020B0604020202020204" pitchFamily="34" charset="0"/>
                <a:cs typeface="Arial" panose="020B0604020202020204" pitchFamily="34" charset="0"/>
              </a:rPr>
              <a:t>Explanation of Choices:</a:t>
            </a:r>
            <a:endParaRPr lang="en-US" sz="2500" dirty="0">
              <a:latin typeface="Arial" panose="020B0604020202020204" pitchFamily="34" charset="0"/>
              <a:cs typeface="Arial" panose="020B0604020202020204" pitchFamily="34" charset="0"/>
            </a:endParaRPr>
          </a:p>
          <a:p>
            <a:pPr>
              <a:lnSpc>
                <a:spcPct val="120000"/>
              </a:lnSpc>
            </a:pPr>
            <a:r>
              <a:rPr lang="en-US" sz="2500" b="1" dirty="0">
                <a:latin typeface="Arial" panose="020B0604020202020204" pitchFamily="34" charset="0"/>
                <a:cs typeface="Arial" panose="020B0604020202020204" pitchFamily="34" charset="0"/>
              </a:rPr>
              <a:t>Interactivity:</a:t>
            </a:r>
            <a:r>
              <a:rPr lang="en-US" sz="2500" dirty="0">
                <a:latin typeface="Arial" panose="020B0604020202020204" pitchFamily="34" charset="0"/>
                <a:cs typeface="Arial" panose="020B0604020202020204" pitchFamily="34" charset="0"/>
              </a:rPr>
              <a:t> The dropdown and slider empower users to explore data from various perspectives, enhancing engagement and insights.</a:t>
            </a:r>
          </a:p>
          <a:p>
            <a:pPr>
              <a:lnSpc>
                <a:spcPct val="120000"/>
              </a:lnSpc>
            </a:pPr>
            <a:r>
              <a:rPr lang="en-US" sz="2500" b="1" dirty="0">
                <a:latin typeface="Arial" panose="020B0604020202020204" pitchFamily="34" charset="0"/>
                <a:cs typeface="Arial" panose="020B0604020202020204" pitchFamily="34" charset="0"/>
              </a:rPr>
              <a:t>Data Visualization:</a:t>
            </a:r>
            <a:endParaRPr lang="en-US" sz="2500" dirty="0">
              <a:latin typeface="Arial" panose="020B0604020202020204" pitchFamily="34" charset="0"/>
              <a:cs typeface="Arial" panose="020B0604020202020204" pitchFamily="34" charset="0"/>
            </a:endParaRPr>
          </a:p>
          <a:p>
            <a:pPr lvl="1">
              <a:lnSpc>
                <a:spcPct val="120000"/>
              </a:lnSpc>
            </a:pPr>
            <a:r>
              <a:rPr lang="en-US" sz="2500" dirty="0">
                <a:latin typeface="Arial" panose="020B0604020202020204" pitchFamily="34" charset="0"/>
                <a:cs typeface="Arial" panose="020B0604020202020204" pitchFamily="34" charset="0"/>
              </a:rPr>
              <a:t>The pie chart offers an overview of success rates, making it easy to compare sites.</a:t>
            </a:r>
          </a:p>
          <a:p>
            <a:pPr lvl="1">
              <a:lnSpc>
                <a:spcPct val="120000"/>
              </a:lnSpc>
            </a:pPr>
            <a:r>
              <a:rPr lang="en-US" sz="2500" dirty="0">
                <a:latin typeface="Arial" panose="020B0604020202020204" pitchFamily="34" charset="0"/>
                <a:cs typeface="Arial" panose="020B0604020202020204" pitchFamily="34" charset="0"/>
              </a:rPr>
              <a:t>The scatter plot allows for detailed analysis of the relationship between payload mass and success, with additional insights from booster version categories.</a:t>
            </a:r>
          </a:p>
          <a:p>
            <a:pPr marL="0" indent="0">
              <a:lnSpc>
                <a:spcPct val="120000"/>
              </a:lnSpc>
              <a:buNone/>
            </a:pPr>
            <a:r>
              <a:rPr lang="en-US" sz="2300" b="1" i="1" dirty="0" err="1">
                <a:latin typeface="Arial" panose="020B0604020202020204" pitchFamily="34" charset="0"/>
                <a:cs typeface="Arial" panose="020B0604020202020204" pitchFamily="34" charset="0"/>
              </a:rPr>
              <a:t>Github</a:t>
            </a:r>
            <a:r>
              <a:rPr lang="en-US" sz="2300" b="1" i="1" dirty="0">
                <a:latin typeface="Arial" panose="020B0604020202020204" pitchFamily="34" charset="0"/>
                <a:cs typeface="Arial" panose="020B0604020202020204" pitchFamily="34" charset="0"/>
              </a:rPr>
              <a:t>: </a:t>
            </a:r>
            <a:r>
              <a:rPr lang="en-US" sz="2300" i="1" dirty="0">
                <a:latin typeface="Arial" panose="020B0604020202020204" pitchFamily="34" charset="0"/>
                <a:cs typeface="Arial" panose="020B0604020202020204" pitchFamily="34" charset="0"/>
              </a:rPr>
              <a:t>https://github.com/kennethPakChungNg/spacex-launch-prediction/blob/main/spacex_dash_app.py</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2887578"/>
            <a:ext cx="10597426" cy="3850106"/>
          </a:xfrm>
          <a:prstGeom prst="rect">
            <a:avLst/>
          </a:prstGeom>
        </p:spPr>
        <p:txBody>
          <a:bodyPr>
            <a:normAutofit fontScale="47500" lnSpcReduction="20000"/>
          </a:bodyPr>
          <a:lstStyle/>
          <a:p>
            <a:pPr marL="0" indent="0">
              <a:lnSpc>
                <a:spcPct val="120000"/>
              </a:lnSpc>
              <a:buNone/>
            </a:pPr>
            <a:r>
              <a:rPr lang="en-US" b="1" dirty="0">
                <a:latin typeface="Arial" panose="020B0604020202020204" pitchFamily="34" charset="0"/>
                <a:cs typeface="Arial" panose="020B0604020202020204" pitchFamily="34" charset="0"/>
              </a:rPr>
              <a:t>Model Development Process</a:t>
            </a:r>
          </a:p>
          <a:p>
            <a:pPr>
              <a:lnSpc>
                <a:spcPct val="120000"/>
              </a:lnSpc>
            </a:pPr>
            <a:r>
              <a:rPr lang="en-US" b="1" dirty="0">
                <a:latin typeface="Arial" panose="020B0604020202020204" pitchFamily="34" charset="0"/>
                <a:cs typeface="Arial" panose="020B0604020202020204" pitchFamily="34" charset="0"/>
              </a:rPr>
              <a:t>Data Loading and Preprocessing</a:t>
            </a:r>
            <a:r>
              <a:rPr lang="en-US" dirty="0">
                <a:latin typeface="Arial" panose="020B0604020202020204" pitchFamily="34" charset="0"/>
                <a:cs typeface="Arial" panose="020B0604020202020204" pitchFamily="34" charset="0"/>
              </a:rPr>
              <a:t>: Loaded and preprocessed the dataset to ensure it is ready for modeling.</a:t>
            </a:r>
          </a:p>
          <a:p>
            <a:pPr>
              <a:lnSpc>
                <a:spcPct val="120000"/>
              </a:lnSpc>
            </a:pPr>
            <a:r>
              <a:rPr lang="en-US" b="1" dirty="0">
                <a:latin typeface="Arial" panose="020B0604020202020204" pitchFamily="34" charset="0"/>
                <a:cs typeface="Arial" panose="020B0604020202020204" pitchFamily="34" charset="0"/>
              </a:rPr>
              <a:t>Feature Standardization</a:t>
            </a:r>
            <a:r>
              <a:rPr lang="en-US" dirty="0">
                <a:latin typeface="Arial" panose="020B0604020202020204" pitchFamily="34" charset="0"/>
                <a:cs typeface="Arial" panose="020B0604020202020204" pitchFamily="34" charset="0"/>
              </a:rPr>
              <a:t>: Standardized the features to normalize the data distribution.</a:t>
            </a:r>
          </a:p>
          <a:p>
            <a:pPr>
              <a:lnSpc>
                <a:spcPct val="120000"/>
              </a:lnSpc>
            </a:pPr>
            <a:r>
              <a:rPr lang="en-US" b="1" dirty="0">
                <a:latin typeface="Arial" panose="020B0604020202020204" pitchFamily="34" charset="0"/>
                <a:cs typeface="Arial" panose="020B0604020202020204" pitchFamily="34" charset="0"/>
              </a:rPr>
              <a:t>Data Splitting</a:t>
            </a:r>
            <a:r>
              <a:rPr lang="en-US" dirty="0">
                <a:latin typeface="Arial" panose="020B0604020202020204" pitchFamily="34" charset="0"/>
                <a:cs typeface="Arial" panose="020B0604020202020204" pitchFamily="34" charset="0"/>
              </a:rPr>
              <a:t>: Split the data into training and test sets to evaluate model performance.</a:t>
            </a:r>
          </a:p>
          <a:p>
            <a:pPr>
              <a:lnSpc>
                <a:spcPct val="120000"/>
              </a:lnSpc>
            </a:pPr>
            <a:r>
              <a:rPr lang="en-US" b="1" dirty="0">
                <a:latin typeface="Arial" panose="020B0604020202020204" pitchFamily="34" charset="0"/>
                <a:cs typeface="Arial" panose="020B0604020202020204" pitchFamily="34" charset="0"/>
              </a:rPr>
              <a:t>Model Selection</a:t>
            </a:r>
            <a:r>
              <a:rPr lang="en-US" dirty="0">
                <a:latin typeface="Arial" panose="020B0604020202020204" pitchFamily="34" charset="0"/>
                <a:cs typeface="Arial" panose="020B0604020202020204" pitchFamily="34" charset="0"/>
              </a:rPr>
              <a:t>: Selected four models: Logistic Regression, Support Vector Machine (SVM), Decision Tree, and K-Nearest Neighbors (KNN).</a:t>
            </a:r>
          </a:p>
          <a:p>
            <a:pPr>
              <a:lnSpc>
                <a:spcPct val="120000"/>
              </a:lnSpc>
            </a:pPr>
            <a:r>
              <a:rPr lang="en-US" b="1" dirty="0">
                <a:latin typeface="Arial" panose="020B0604020202020204" pitchFamily="34" charset="0"/>
                <a:cs typeface="Arial" panose="020B0604020202020204" pitchFamily="34" charset="0"/>
              </a:rPr>
              <a:t>Hyperparameter Tuning</a:t>
            </a:r>
            <a:r>
              <a:rPr lang="en-US" dirty="0">
                <a:latin typeface="Arial" panose="020B0604020202020204" pitchFamily="34" charset="0"/>
                <a:cs typeface="Arial" panose="020B0604020202020204" pitchFamily="34" charset="0"/>
              </a:rPr>
              <a:t>: Tuned hyperparameters using </a:t>
            </a:r>
            <a:r>
              <a:rPr lang="en-US" dirty="0" err="1">
                <a:latin typeface="Arial" panose="020B0604020202020204" pitchFamily="34" charset="0"/>
                <a:cs typeface="Arial" panose="020B0604020202020204" pitchFamily="34" charset="0"/>
              </a:rPr>
              <a:t>GridSearchCV</a:t>
            </a:r>
            <a:r>
              <a:rPr lang="en-US" dirty="0">
                <a:latin typeface="Arial" panose="020B0604020202020204" pitchFamily="34" charset="0"/>
                <a:cs typeface="Arial" panose="020B0604020202020204" pitchFamily="34" charset="0"/>
              </a:rPr>
              <a:t> to optimize model performance.</a:t>
            </a:r>
          </a:p>
          <a:p>
            <a:pPr>
              <a:lnSpc>
                <a:spcPct val="120000"/>
              </a:lnSpc>
            </a:pPr>
            <a:r>
              <a:rPr lang="en-US" b="1" dirty="0">
                <a:latin typeface="Arial" panose="020B0604020202020204" pitchFamily="34" charset="0"/>
                <a:cs typeface="Arial" panose="020B0604020202020204" pitchFamily="34" charset="0"/>
              </a:rPr>
              <a:t>Model Evaluation</a:t>
            </a:r>
            <a:r>
              <a:rPr lang="en-US" dirty="0">
                <a:latin typeface="Arial" panose="020B0604020202020204" pitchFamily="34" charset="0"/>
                <a:cs typeface="Arial" panose="020B0604020202020204" pitchFamily="34" charset="0"/>
              </a:rPr>
              <a:t>: Evaluated the models on the test data to assess their accuracy.</a:t>
            </a:r>
          </a:p>
          <a:p>
            <a:pPr>
              <a:lnSpc>
                <a:spcPct val="120000"/>
              </a:lnSpc>
            </a:pPr>
            <a:r>
              <a:rPr lang="en-US" b="1" dirty="0">
                <a:latin typeface="Arial" panose="020B0604020202020204" pitchFamily="34" charset="0"/>
                <a:cs typeface="Arial" panose="020B0604020202020204" pitchFamily="34" charset="0"/>
              </a:rPr>
              <a:t>Performance Comparison</a:t>
            </a:r>
            <a:r>
              <a:rPr lang="en-US" dirty="0">
                <a:latin typeface="Arial" panose="020B0604020202020204" pitchFamily="34" charset="0"/>
                <a:cs typeface="Arial" panose="020B0604020202020204" pitchFamily="34" charset="0"/>
              </a:rPr>
              <a:t>: Compared the performances of the models to identify the best one.</a:t>
            </a:r>
          </a:p>
          <a:p>
            <a:pPr>
              <a:lnSpc>
                <a:spcPct val="120000"/>
              </a:lnSpc>
            </a:pPr>
            <a:r>
              <a:rPr lang="en-US" b="1" dirty="0">
                <a:latin typeface="Arial" panose="020B0604020202020204" pitchFamily="34" charset="0"/>
                <a:cs typeface="Arial" panose="020B0604020202020204" pitchFamily="34" charset="0"/>
              </a:rPr>
              <a:t>Best Model Selection</a:t>
            </a:r>
            <a:r>
              <a:rPr lang="en-US" dirty="0">
                <a:latin typeface="Arial" panose="020B0604020202020204" pitchFamily="34" charset="0"/>
                <a:cs typeface="Arial" panose="020B0604020202020204" pitchFamily="34" charset="0"/>
              </a:rPr>
              <a:t>: Selected the Decision Tree model as the best performing model based on accuracy.</a:t>
            </a:r>
          </a:p>
          <a:p>
            <a:pPr marL="0" indent="0">
              <a:lnSpc>
                <a:spcPct val="120000"/>
              </a:lnSpc>
              <a:buNone/>
            </a:pPr>
            <a:r>
              <a:rPr lang="en-US" dirty="0">
                <a:latin typeface="Arial" panose="020B0604020202020204" pitchFamily="34" charset="0"/>
                <a:cs typeface="Arial" panose="020B0604020202020204" pitchFamily="34" charset="0"/>
              </a:rPr>
              <a:t>Based on the evaluations, I determined that the Decision Tree model performed the best with the highest cross-validation and test accuracy. This structured approach ensured that I selected the most effective model for the task.</a:t>
            </a:r>
          </a:p>
          <a:p>
            <a:pPr>
              <a:lnSpc>
                <a:spcPct val="120000"/>
              </a:lnSpc>
            </a:pPr>
            <a:endParaRPr lang="en-US" dirty="0">
              <a:latin typeface="Arial" panose="020B0604020202020204" pitchFamily="34" charset="0"/>
              <a:cs typeface="Arial" panose="020B0604020202020204" pitchFamily="34" charset="0"/>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2" name="Picture 1">
            <a:extLst>
              <a:ext uri="{FF2B5EF4-FFF2-40B4-BE49-F238E27FC236}">
                <a16:creationId xmlns:a16="http://schemas.microsoft.com/office/drawing/2014/main" id="{B39BEB52-1F33-4A1C-A4AB-CE7C8C21CECF}"/>
              </a:ext>
            </a:extLst>
          </p:cNvPr>
          <p:cNvPicPr>
            <a:picLocks noChangeAspect="1"/>
          </p:cNvPicPr>
          <p:nvPr/>
        </p:nvPicPr>
        <p:blipFill>
          <a:blip r:embed="rId3"/>
          <a:stretch>
            <a:fillRect/>
          </a:stretch>
        </p:blipFill>
        <p:spPr>
          <a:xfrm>
            <a:off x="250257" y="1515140"/>
            <a:ext cx="11665819" cy="1220842"/>
          </a:xfrm>
          <a:prstGeom prst="rect">
            <a:avLst/>
          </a:prstGeom>
        </p:spPr>
      </p:pic>
    </p:spTree>
    <p:extLst>
      <p:ext uri="{BB962C8B-B14F-4D97-AF65-F5344CB8AC3E}">
        <p14:creationId xmlns:p14="http://schemas.microsoft.com/office/powerpoint/2010/main" val="18137112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5" name="Content Placeholder 2">
            <a:extLst>
              <a:ext uri="{FF2B5EF4-FFF2-40B4-BE49-F238E27FC236}">
                <a16:creationId xmlns:a16="http://schemas.microsoft.com/office/drawing/2014/main" id="{A008BC4A-DE33-4B54-8215-690B3966A5A6}"/>
              </a:ext>
            </a:extLst>
          </p:cNvPr>
          <p:cNvSpPr txBox="1">
            <a:spLocks/>
          </p:cNvSpPr>
          <p:nvPr/>
        </p:nvSpPr>
        <p:spPr>
          <a:xfrm>
            <a:off x="924544" y="4378453"/>
            <a:ext cx="5361840" cy="207290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buNone/>
            </a:pPr>
            <a:r>
              <a:rPr lang="en-US" sz="1800" b="1" dirty="0">
                <a:solidFill>
                  <a:schemeClr val="tx1"/>
                </a:solidFill>
                <a:latin typeface="Arial" panose="020B0604020202020204" pitchFamily="34" charset="0"/>
                <a:cs typeface="Arial" panose="020B0604020202020204" pitchFamily="34" charset="0"/>
              </a:rPr>
              <a:t>Predictive Analysis Results:</a:t>
            </a:r>
            <a:endParaRPr lang="en-US" sz="1800" dirty="0">
              <a:solidFill>
                <a:schemeClr val="tx1"/>
              </a:solidFill>
              <a:latin typeface="Arial" panose="020B0604020202020204" pitchFamily="34" charset="0"/>
              <a:cs typeface="Arial" panose="020B0604020202020204" pitchFamily="34" charset="0"/>
            </a:endParaRPr>
          </a:p>
          <a:p>
            <a:pPr>
              <a:lnSpc>
                <a:spcPct val="100000"/>
              </a:lnSpc>
            </a:pPr>
            <a:r>
              <a:rPr lang="en-US" sz="1800" dirty="0">
                <a:solidFill>
                  <a:schemeClr val="tx1"/>
                </a:solidFill>
                <a:latin typeface="Arial" panose="020B0604020202020204" pitchFamily="34" charset="0"/>
                <a:cs typeface="Arial" panose="020B0604020202020204" pitchFamily="34" charset="0"/>
              </a:rPr>
              <a:t>Compared models: Logistic Regression, SVM, Decision Tree, KNN.</a:t>
            </a:r>
          </a:p>
          <a:p>
            <a:pPr>
              <a:lnSpc>
                <a:spcPct val="100000"/>
              </a:lnSpc>
            </a:pPr>
            <a:r>
              <a:rPr lang="en-US" sz="1800" dirty="0">
                <a:solidFill>
                  <a:schemeClr val="tx1"/>
                </a:solidFill>
                <a:latin typeface="Arial" panose="020B0604020202020204" pitchFamily="34" charset="0"/>
                <a:cs typeface="Arial" panose="020B0604020202020204" pitchFamily="34" charset="0"/>
              </a:rPr>
              <a:t>Decision Tree performed best with highest cross-validation accuracy.</a:t>
            </a:r>
          </a:p>
          <a:p>
            <a:pPr>
              <a:lnSpc>
                <a:spcPct val="100000"/>
              </a:lnSpc>
            </a:pPr>
            <a:r>
              <a:rPr lang="en-US" sz="1800" dirty="0">
                <a:solidFill>
                  <a:schemeClr val="tx1"/>
                </a:solidFill>
                <a:latin typeface="Arial" panose="020B0604020202020204" pitchFamily="34" charset="0"/>
                <a:cs typeface="Arial" panose="020B0604020202020204" pitchFamily="34" charset="0"/>
              </a:rPr>
              <a:t>All models showed similar test accuracy around 83%.</a:t>
            </a:r>
          </a:p>
          <a:p>
            <a:pPr lvl="1">
              <a:lnSpc>
                <a:spcPct val="100000"/>
              </a:lnSpc>
            </a:pPr>
            <a:endParaRPr lang="en-US" sz="1800" dirty="0">
              <a:solidFill>
                <a:schemeClr val="tx1"/>
              </a:solidFill>
              <a:latin typeface="Arial" panose="020B0604020202020204" pitchFamily="34" charset="0"/>
              <a:cs typeface="Arial" panose="020B0604020202020204" pitchFamily="34" charset="0"/>
            </a:endParaRPr>
          </a:p>
          <a:p>
            <a:pPr marL="457200" lvl="1" indent="0">
              <a:lnSpc>
                <a:spcPct val="100000"/>
              </a:lnSpc>
              <a:buNone/>
            </a:pPr>
            <a:endParaRPr lang="en-US" sz="1800" dirty="0">
              <a:solidFill>
                <a:schemeClr val="tx1"/>
              </a:solidFill>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57781729-77D0-4615-B2DB-3B2AC706A5FD}"/>
              </a:ext>
            </a:extLst>
          </p:cNvPr>
          <p:cNvSpPr/>
          <p:nvPr/>
        </p:nvSpPr>
        <p:spPr>
          <a:xfrm>
            <a:off x="6525927" y="4251099"/>
            <a:ext cx="5093835" cy="2534027"/>
          </a:xfrm>
          <a:prstGeom prst="rect">
            <a:avLst/>
          </a:prstGeom>
        </p:spPr>
        <p:txBody>
          <a:bodyPr wrap="square">
            <a:spAutoFit/>
          </a:bodyPr>
          <a:lstStyle/>
          <a:p>
            <a:pPr>
              <a:lnSpc>
                <a:spcPct val="150000"/>
              </a:lnSpc>
            </a:pPr>
            <a:r>
              <a:rPr lang="en-US" b="1" dirty="0">
                <a:solidFill>
                  <a:srgbClr val="404040"/>
                </a:solidFill>
                <a:latin typeface="Arial" panose="020B0604020202020204" pitchFamily="34" charset="0"/>
                <a:cs typeface="Arial" panose="020B0604020202020204" pitchFamily="34" charset="0"/>
              </a:rPr>
              <a:t>Exploratory Data Analysis (EDA) Results</a:t>
            </a:r>
            <a:endParaRPr lang="en-US" dirty="0">
              <a:solidFill>
                <a:srgbClr val="404040"/>
              </a:solidFill>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r>
              <a:rPr lang="en-US" dirty="0">
                <a:solidFill>
                  <a:srgbClr val="404040"/>
                </a:solidFill>
                <a:latin typeface="Arial" panose="020B0604020202020204" pitchFamily="34" charset="0"/>
                <a:cs typeface="Arial" panose="020B0604020202020204" pitchFamily="34" charset="0"/>
              </a:rPr>
              <a:t>Success rates vary significantly by orbit type.</a:t>
            </a:r>
          </a:p>
          <a:p>
            <a:pPr marL="285750" indent="-285750">
              <a:lnSpc>
                <a:spcPct val="150000"/>
              </a:lnSpc>
              <a:buFont typeface="Arial" panose="020B0604020202020204" pitchFamily="34" charset="0"/>
              <a:buChar char="•"/>
            </a:pPr>
            <a:r>
              <a:rPr lang="en-US" dirty="0">
                <a:solidFill>
                  <a:srgbClr val="404040"/>
                </a:solidFill>
                <a:latin typeface="Arial" panose="020B0604020202020204" pitchFamily="34" charset="0"/>
                <a:cs typeface="Arial" panose="020B0604020202020204" pitchFamily="34" charset="0"/>
              </a:rPr>
              <a:t>Notable improvement in success rates over the years.</a:t>
            </a:r>
          </a:p>
          <a:p>
            <a:pPr marL="285750" indent="-285750">
              <a:lnSpc>
                <a:spcPct val="150000"/>
              </a:lnSpc>
              <a:buFont typeface="Arial" panose="020B0604020202020204" pitchFamily="34" charset="0"/>
              <a:buChar char="•"/>
            </a:pPr>
            <a:r>
              <a:rPr lang="en-US" dirty="0">
                <a:solidFill>
                  <a:srgbClr val="404040"/>
                </a:solidFill>
                <a:latin typeface="Arial" panose="020B0604020202020204" pitchFamily="34" charset="0"/>
                <a:cs typeface="Arial" panose="020B0604020202020204" pitchFamily="34" charset="0"/>
              </a:rPr>
              <a:t>Medium payload mass category shows higher success rates.</a:t>
            </a:r>
            <a:endParaRPr lang="en-US" b="0" i="0" dirty="0">
              <a:solidFill>
                <a:srgbClr val="404040"/>
              </a:solidFill>
              <a:effectLst/>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650632D3-DB9B-45E0-8845-D56F8A81A302}"/>
              </a:ext>
            </a:extLst>
          </p:cNvPr>
          <p:cNvPicPr>
            <a:picLocks noChangeAspect="1"/>
          </p:cNvPicPr>
          <p:nvPr/>
        </p:nvPicPr>
        <p:blipFill>
          <a:blip r:embed="rId4"/>
          <a:stretch>
            <a:fillRect/>
          </a:stretch>
        </p:blipFill>
        <p:spPr>
          <a:xfrm>
            <a:off x="3145588" y="1443096"/>
            <a:ext cx="5764445" cy="2808003"/>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a:extLst>
              <a:ext uri="{FF2B5EF4-FFF2-40B4-BE49-F238E27FC236}">
                <a16:creationId xmlns:a16="http://schemas.microsoft.com/office/drawing/2014/main" id="{54C8F277-9861-42DF-B25F-E1C3D408B974}"/>
              </a:ext>
            </a:extLst>
          </p:cNvPr>
          <p:cNvPicPr>
            <a:picLocks noChangeAspect="1"/>
          </p:cNvPicPr>
          <p:nvPr/>
        </p:nvPicPr>
        <p:blipFill>
          <a:blip r:embed="rId3"/>
          <a:stretch>
            <a:fillRect/>
          </a:stretch>
        </p:blipFill>
        <p:spPr>
          <a:xfrm>
            <a:off x="4301715" y="1415297"/>
            <a:ext cx="7025312" cy="4453691"/>
          </a:xfrm>
          <a:prstGeom prst="rect">
            <a:avLst/>
          </a:prstGeom>
        </p:spPr>
      </p:pic>
      <p:sp>
        <p:nvSpPr>
          <p:cNvPr id="6" name="Content Placeholder 2">
            <a:extLst>
              <a:ext uri="{FF2B5EF4-FFF2-40B4-BE49-F238E27FC236}">
                <a16:creationId xmlns:a16="http://schemas.microsoft.com/office/drawing/2014/main" id="{E4C29724-AFEE-4575-9E7F-A11237C053A3}"/>
              </a:ext>
            </a:extLst>
          </p:cNvPr>
          <p:cNvSpPr txBox="1">
            <a:spLocks/>
          </p:cNvSpPr>
          <p:nvPr/>
        </p:nvSpPr>
        <p:spPr>
          <a:xfrm>
            <a:off x="5783439" y="5868988"/>
            <a:ext cx="4061863" cy="352248"/>
          </a:xfrm>
          <a:prstGeom prst="rect">
            <a:avLst/>
          </a:prstGeom>
        </p:spPr>
        <p:txBody>
          <a:bodyPr>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CA" sz="1600" dirty="0">
                <a:solidFill>
                  <a:schemeClr val="accent3">
                    <a:lumMod val="25000"/>
                  </a:schemeClr>
                </a:solidFill>
                <a:latin typeface="Abadi" panose="020B0604020104020204" pitchFamily="34" charset="0"/>
              </a:rPr>
              <a:t>Scatter plot of Flight Number vs. Launch Site</a:t>
            </a:r>
            <a:endParaRPr lang="en-US" sz="1600" dirty="0">
              <a:solidFill>
                <a:schemeClr val="accent3">
                  <a:lumMod val="25000"/>
                </a:schemeClr>
              </a:solidFill>
              <a:latin typeface="Abadi" panose="020B0604020104020204" pitchFamily="34" charset="0"/>
            </a:endParaRPr>
          </a:p>
        </p:txBody>
      </p:sp>
      <p:sp>
        <p:nvSpPr>
          <p:cNvPr id="8" name="Rectangle 2">
            <a:extLst>
              <a:ext uri="{FF2B5EF4-FFF2-40B4-BE49-F238E27FC236}">
                <a16:creationId xmlns:a16="http://schemas.microsoft.com/office/drawing/2014/main" id="{B0030754-F491-42CA-BFA2-C60C8031A01E}"/>
              </a:ext>
            </a:extLst>
          </p:cNvPr>
          <p:cNvSpPr>
            <a:spLocks noGrp="1" noChangeArrowheads="1"/>
          </p:cNvSpPr>
          <p:nvPr>
            <p:ph type="body" sz="half" idx="4294967295"/>
          </p:nvPr>
        </p:nvSpPr>
        <p:spPr bwMode="auto">
          <a:xfrm>
            <a:off x="770011" y="1503099"/>
            <a:ext cx="3400758" cy="42780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eaLnBrk="0" fontAlgn="base" hangingPunct="0">
              <a:lnSpc>
                <a:spcPct val="100000"/>
              </a:lnSpc>
              <a:spcBef>
                <a:spcPct val="0"/>
              </a:spcBef>
              <a:spcAft>
                <a:spcPct val="0"/>
              </a:spcAft>
              <a:buNone/>
            </a:pPr>
            <a:r>
              <a:rPr lang="en-US" altLang="en-US" sz="1600" dirty="0">
                <a:latin typeface="Arial" panose="020B0604020202020204" pitchFamily="34" charset="0"/>
              </a:rPr>
              <a:t>The graph shows:</a:t>
            </a:r>
          </a:p>
          <a:p>
            <a:pPr marL="0" indent="0" eaLnBrk="0" fontAlgn="base" hangingPunct="0">
              <a:lnSpc>
                <a:spcPct val="100000"/>
              </a:lnSpc>
              <a:spcBef>
                <a:spcPct val="0"/>
              </a:spcBef>
              <a:spcAft>
                <a:spcPct val="0"/>
              </a:spcAft>
              <a:buNone/>
            </a:pPr>
            <a:endParaRPr lang="en-US" altLang="en-US" sz="1600" dirty="0">
              <a:latin typeface="Arial" panose="020B0604020202020204" pitchFamily="34" charset="0"/>
            </a:endParaRPr>
          </a:p>
          <a:p>
            <a:pPr eaLnBrk="0" fontAlgn="base" hangingPunct="0">
              <a:lnSpc>
                <a:spcPct val="100000"/>
              </a:lnSpc>
              <a:spcBef>
                <a:spcPct val="0"/>
              </a:spcBef>
              <a:spcAft>
                <a:spcPct val="0"/>
              </a:spcAft>
            </a:pPr>
            <a:r>
              <a:rPr lang="en-US" altLang="en-US" sz="1600" dirty="0">
                <a:latin typeface="Arial" panose="020B0604020202020204" pitchFamily="34" charset="0"/>
              </a:rPr>
              <a:t>For lower flight numbers (under 40), there is a mix of successful and failed launches across different orbit types.</a:t>
            </a:r>
          </a:p>
          <a:p>
            <a:pPr marL="0" indent="0" eaLnBrk="0" fontAlgn="base" hangingPunct="0">
              <a:lnSpc>
                <a:spcPct val="100000"/>
              </a:lnSpc>
              <a:spcBef>
                <a:spcPct val="0"/>
              </a:spcBef>
              <a:spcAft>
                <a:spcPct val="0"/>
              </a:spcAft>
              <a:buNone/>
            </a:pPr>
            <a:endParaRPr lang="en-US" altLang="en-US" sz="1600" dirty="0">
              <a:latin typeface="Arial" panose="020B0604020202020204" pitchFamily="34" charset="0"/>
            </a:endParaRPr>
          </a:p>
          <a:p>
            <a:pPr eaLnBrk="0" fontAlgn="base" hangingPunct="0">
              <a:lnSpc>
                <a:spcPct val="100000"/>
              </a:lnSpc>
              <a:spcBef>
                <a:spcPct val="0"/>
              </a:spcBef>
              <a:spcAft>
                <a:spcPct val="0"/>
              </a:spcAft>
            </a:pPr>
            <a:r>
              <a:rPr lang="en-US" altLang="en-US" sz="1600" dirty="0">
                <a:latin typeface="Arial" panose="020B0604020202020204" pitchFamily="34" charset="0"/>
              </a:rPr>
              <a:t>As flight number increases, successful launches become more common, especially for lower orbit types like LEO.</a:t>
            </a:r>
          </a:p>
          <a:p>
            <a:pPr marL="0" indent="0" eaLnBrk="0" fontAlgn="base" hangingPunct="0">
              <a:lnSpc>
                <a:spcPct val="100000"/>
              </a:lnSpc>
              <a:spcBef>
                <a:spcPct val="0"/>
              </a:spcBef>
              <a:spcAft>
                <a:spcPct val="0"/>
              </a:spcAft>
              <a:buNone/>
            </a:pPr>
            <a:endParaRPr lang="en-US" altLang="en-US" sz="1600" dirty="0">
              <a:latin typeface="Arial" panose="020B0604020202020204" pitchFamily="34" charset="0"/>
            </a:endParaRPr>
          </a:p>
          <a:p>
            <a:pPr eaLnBrk="0" fontAlgn="base" hangingPunct="0">
              <a:lnSpc>
                <a:spcPct val="100000"/>
              </a:lnSpc>
              <a:spcBef>
                <a:spcPct val="0"/>
              </a:spcBef>
              <a:spcAft>
                <a:spcPct val="0"/>
              </a:spcAft>
            </a:pPr>
            <a:r>
              <a:rPr lang="en-US" altLang="en-US" sz="1600" dirty="0">
                <a:latin typeface="Arial" panose="020B0604020202020204" pitchFamily="34" charset="0"/>
              </a:rPr>
              <a:t>For the GTO (Geostationary Transfer Orbit) missions, there continues to be a mix of successful and failed launches even at higher flight numbers.</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656059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a:extLst>
              <a:ext uri="{FF2B5EF4-FFF2-40B4-BE49-F238E27FC236}">
                <a16:creationId xmlns:a16="http://schemas.microsoft.com/office/drawing/2014/main" id="{543BBD97-16A8-4446-AB21-C8798BC4391A}"/>
              </a:ext>
            </a:extLst>
          </p:cNvPr>
          <p:cNvPicPr>
            <a:picLocks noChangeAspect="1"/>
          </p:cNvPicPr>
          <p:nvPr/>
        </p:nvPicPr>
        <p:blipFill>
          <a:blip r:embed="rId3"/>
          <a:stretch>
            <a:fillRect/>
          </a:stretch>
        </p:blipFill>
        <p:spPr>
          <a:xfrm>
            <a:off x="601579" y="1391752"/>
            <a:ext cx="10988842" cy="2164884"/>
          </a:xfrm>
          <a:prstGeom prst="rect">
            <a:avLst/>
          </a:prstGeom>
        </p:spPr>
      </p:pic>
      <p:sp>
        <p:nvSpPr>
          <p:cNvPr id="6" name="Content Placeholder 2">
            <a:extLst>
              <a:ext uri="{FF2B5EF4-FFF2-40B4-BE49-F238E27FC236}">
                <a16:creationId xmlns:a16="http://schemas.microsoft.com/office/drawing/2014/main" id="{B7678DA0-D842-4706-9B8D-729DF90B583C}"/>
              </a:ext>
            </a:extLst>
          </p:cNvPr>
          <p:cNvSpPr txBox="1">
            <a:spLocks/>
          </p:cNvSpPr>
          <p:nvPr/>
        </p:nvSpPr>
        <p:spPr>
          <a:xfrm>
            <a:off x="4329759" y="3617027"/>
            <a:ext cx="3801990" cy="330144"/>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CA" sz="1600" dirty="0">
                <a:solidFill>
                  <a:schemeClr val="accent3">
                    <a:lumMod val="25000"/>
                  </a:schemeClr>
                </a:solidFill>
                <a:latin typeface="Abadi" panose="020B0604020104020204" pitchFamily="34" charset="0"/>
              </a:rPr>
              <a:t>Scatter plot of Payload vs. Launch Site</a:t>
            </a:r>
            <a:endParaRPr lang="en-US" sz="1600" dirty="0">
              <a:solidFill>
                <a:schemeClr val="accent3">
                  <a:lumMod val="25000"/>
                </a:schemeClr>
              </a:solidFill>
              <a:latin typeface="Abadi" panose="020B0604020104020204" pitchFamily="34" charset="0"/>
            </a:endParaRPr>
          </a:p>
        </p:txBody>
      </p:sp>
      <p:sp>
        <p:nvSpPr>
          <p:cNvPr id="7" name="Content Placeholder 2">
            <a:extLst>
              <a:ext uri="{FF2B5EF4-FFF2-40B4-BE49-F238E27FC236}">
                <a16:creationId xmlns:a16="http://schemas.microsoft.com/office/drawing/2014/main" id="{C70554B4-280B-466D-9392-5ABE850C8FD7}"/>
              </a:ext>
            </a:extLst>
          </p:cNvPr>
          <p:cNvSpPr txBox="1">
            <a:spLocks/>
          </p:cNvSpPr>
          <p:nvPr/>
        </p:nvSpPr>
        <p:spPr>
          <a:xfrm>
            <a:off x="1112520" y="4338257"/>
            <a:ext cx="9966960" cy="1302147"/>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rial" panose="020B0604020202020204" pitchFamily="34" charset="0"/>
                <a:cs typeface="Arial" panose="020B0604020202020204" pitchFamily="34" charset="0"/>
              </a:rPr>
              <a:t>The graphs shows:</a:t>
            </a:r>
          </a:p>
          <a:p>
            <a:pPr>
              <a:lnSpc>
                <a:spcPct val="100000"/>
              </a:lnSpc>
              <a:spcBef>
                <a:spcPts val="1400"/>
              </a:spcBef>
            </a:pPr>
            <a:r>
              <a:rPr lang="en-US" sz="2200" dirty="0">
                <a:solidFill>
                  <a:schemeClr val="accent3">
                    <a:lumMod val="25000"/>
                  </a:schemeClr>
                </a:solidFill>
                <a:latin typeface="Arial" panose="020B0604020202020204" pitchFamily="34" charset="0"/>
                <a:cs typeface="Arial" panose="020B0604020202020204" pitchFamily="34" charset="0"/>
              </a:rPr>
              <a:t>Certain sites like CCAFS and KSC can handle a wide range of payload masses, from light to heavy.</a:t>
            </a:r>
          </a:p>
          <a:p>
            <a:pPr>
              <a:lnSpc>
                <a:spcPct val="100000"/>
              </a:lnSpc>
              <a:spcBef>
                <a:spcPts val="1400"/>
              </a:spcBef>
            </a:pPr>
            <a:r>
              <a:rPr lang="en-US" sz="2200" dirty="0">
                <a:solidFill>
                  <a:schemeClr val="accent3">
                    <a:lumMod val="25000"/>
                  </a:schemeClr>
                </a:solidFill>
                <a:latin typeface="Arial" panose="020B0604020202020204" pitchFamily="34" charset="0"/>
                <a:cs typeface="Arial" panose="020B0604020202020204" pitchFamily="34" charset="0"/>
              </a:rPr>
              <a:t>Other sites like VAFB appear limited to lower payload masses, with no launches above ~10,000 kg.</a:t>
            </a:r>
          </a:p>
        </p:txBody>
      </p:sp>
    </p:spTree>
    <p:extLst>
      <p:ext uri="{BB962C8B-B14F-4D97-AF65-F5344CB8AC3E}">
        <p14:creationId xmlns:p14="http://schemas.microsoft.com/office/powerpoint/2010/main" val="38697892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445318"/>
            <a:ext cx="4369880" cy="4776370"/>
          </a:xfrm>
          <a:prstGeom prst="rect">
            <a:avLst/>
          </a:prstGeom>
        </p:spPr>
        <p:txBody>
          <a:bodyPr>
            <a:normAutofit/>
          </a:bodyPr>
          <a:lstStyle/>
          <a:p>
            <a:pPr marL="0" indent="0">
              <a:lnSpc>
                <a:spcPct val="100000"/>
              </a:lnSpc>
              <a:spcBef>
                <a:spcPts val="1400"/>
              </a:spcBef>
              <a:buNone/>
            </a:pPr>
            <a:r>
              <a:rPr lang="en-US" sz="1400" dirty="0">
                <a:solidFill>
                  <a:schemeClr val="accent3">
                    <a:lumMod val="25000"/>
                  </a:schemeClr>
                </a:solidFill>
                <a:latin typeface="Arial" panose="020B0604020202020204" pitchFamily="34" charset="0"/>
                <a:cs typeface="Arial" panose="020B0604020202020204" pitchFamily="34" charset="0"/>
              </a:rPr>
              <a:t>The graph shows:</a:t>
            </a:r>
          </a:p>
          <a:p>
            <a:pPr>
              <a:lnSpc>
                <a:spcPct val="100000"/>
              </a:lnSpc>
              <a:spcBef>
                <a:spcPts val="1400"/>
              </a:spcBef>
            </a:pPr>
            <a:r>
              <a:rPr lang="en-US" sz="1400" dirty="0">
                <a:solidFill>
                  <a:schemeClr val="accent3">
                    <a:lumMod val="25000"/>
                  </a:schemeClr>
                </a:solidFill>
                <a:latin typeface="Arial" panose="020B0604020202020204" pitchFamily="34" charset="0"/>
                <a:cs typeface="Arial" panose="020B0604020202020204" pitchFamily="34" charset="0"/>
              </a:rPr>
              <a:t>Orbits with the highest success rates are LEO (Low Earth Orbit) and PO (Polar Orbit), both with success rates over 90%. This suggests SpaceX has mastered the techniques required for reliably delivering payloads to these relatively lower-energy orbits.</a:t>
            </a:r>
          </a:p>
          <a:p>
            <a:pPr>
              <a:lnSpc>
                <a:spcPct val="100000"/>
              </a:lnSpc>
              <a:spcBef>
                <a:spcPts val="1400"/>
              </a:spcBef>
            </a:pPr>
            <a:r>
              <a:rPr lang="en-US" sz="1400" dirty="0">
                <a:solidFill>
                  <a:schemeClr val="accent3">
                    <a:lumMod val="25000"/>
                  </a:schemeClr>
                </a:solidFill>
                <a:latin typeface="Arial" panose="020B0604020202020204" pitchFamily="34" charset="0"/>
                <a:cs typeface="Arial" panose="020B0604020202020204" pitchFamily="34" charset="0"/>
              </a:rPr>
              <a:t>Orbits with the next highest success rates are GTO (Geostationary Transfer Orbit) and HEO (Highly Elliptical Orbit), both around 70-80%. While not as high as LEO/PO, these still represent strong success rates for the more challenging higher-energy orbits.</a:t>
            </a:r>
          </a:p>
          <a:p>
            <a:pPr>
              <a:lnSpc>
                <a:spcPct val="100000"/>
              </a:lnSpc>
              <a:spcBef>
                <a:spcPts val="1400"/>
              </a:spcBef>
            </a:pPr>
            <a:r>
              <a:rPr lang="en-US" sz="1400" dirty="0">
                <a:solidFill>
                  <a:schemeClr val="accent3">
                    <a:lumMod val="25000"/>
                  </a:schemeClr>
                </a:solidFill>
                <a:latin typeface="Arial" panose="020B0604020202020204" pitchFamily="34" charset="0"/>
                <a:cs typeface="Arial" panose="020B0604020202020204" pitchFamily="34" charset="0"/>
              </a:rPr>
              <a:t>Orbits with the lowest success rates are VLEO (Very Low Earth Orbit), ISS (International Space Station), and ES-L1 (Earth-Sun Lagrange Point 1), all below 60%. The technical demands of these specialized orbits appear to create more difficulties for consistent successful landings.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a:extLst>
              <a:ext uri="{FF2B5EF4-FFF2-40B4-BE49-F238E27FC236}">
                <a16:creationId xmlns:a16="http://schemas.microsoft.com/office/drawing/2014/main" id="{CAD24451-CFCD-432D-8D56-2E12BAD7E901}"/>
              </a:ext>
            </a:extLst>
          </p:cNvPr>
          <p:cNvPicPr>
            <a:picLocks noChangeAspect="1"/>
          </p:cNvPicPr>
          <p:nvPr/>
        </p:nvPicPr>
        <p:blipFill>
          <a:blip r:embed="rId3"/>
          <a:stretch>
            <a:fillRect/>
          </a:stretch>
        </p:blipFill>
        <p:spPr>
          <a:xfrm>
            <a:off x="5260041" y="1758094"/>
            <a:ext cx="6025570" cy="3597083"/>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482291"/>
            <a:ext cx="4206250" cy="4944920"/>
          </a:xfrm>
          <a:prstGeom prst="rect">
            <a:avLst/>
          </a:prstGeom>
        </p:spPr>
        <p:txBody>
          <a:bodyPr>
            <a:normAutofit fontScale="77500" lnSpcReduction="20000"/>
          </a:bodyPr>
          <a:lstStyle/>
          <a:p>
            <a:pPr marL="0" indent="0">
              <a:lnSpc>
                <a:spcPct val="100000"/>
              </a:lnSpc>
              <a:spcBef>
                <a:spcPts val="1400"/>
              </a:spcBef>
              <a:buNone/>
            </a:pPr>
            <a:r>
              <a:rPr lang="en-US" sz="2200" b="1" dirty="0">
                <a:solidFill>
                  <a:schemeClr val="accent3">
                    <a:lumMod val="25000"/>
                  </a:schemeClr>
                </a:solidFill>
                <a:latin typeface="Arial" panose="020B0604020202020204" pitchFamily="34" charset="0"/>
                <a:cs typeface="Arial" panose="020B0604020202020204" pitchFamily="34" charset="0"/>
              </a:rPr>
              <a:t>Key Insights:</a:t>
            </a:r>
          </a:p>
          <a:p>
            <a:pPr>
              <a:lnSpc>
                <a:spcPct val="100000"/>
              </a:lnSpc>
              <a:spcBef>
                <a:spcPts val="1400"/>
              </a:spcBef>
            </a:pPr>
            <a:r>
              <a:rPr lang="en-US" sz="2200" dirty="0">
                <a:solidFill>
                  <a:schemeClr val="accent3">
                    <a:lumMod val="25000"/>
                  </a:schemeClr>
                </a:solidFill>
                <a:latin typeface="Arial" panose="020B0604020202020204" pitchFamily="34" charset="0"/>
                <a:cs typeface="Arial" panose="020B0604020202020204" pitchFamily="34" charset="0"/>
              </a:rPr>
              <a:t>Successful launches increase with higher flight numbers, especially for lower orbits like LEO.</a:t>
            </a:r>
          </a:p>
          <a:p>
            <a:pPr>
              <a:lnSpc>
                <a:spcPct val="100000"/>
              </a:lnSpc>
              <a:spcBef>
                <a:spcPts val="1400"/>
              </a:spcBef>
            </a:pPr>
            <a:r>
              <a:rPr lang="en-US" sz="2200" dirty="0">
                <a:solidFill>
                  <a:schemeClr val="accent3">
                    <a:lumMod val="25000"/>
                  </a:schemeClr>
                </a:solidFill>
                <a:latin typeface="Arial" panose="020B0604020202020204" pitchFamily="34" charset="0"/>
                <a:cs typeface="Arial" panose="020B0604020202020204" pitchFamily="34" charset="0"/>
              </a:rPr>
              <a:t>For challenging orbits like GTO, a mix of successful and failed launches persists even at higher flight numbers.</a:t>
            </a:r>
          </a:p>
          <a:p>
            <a:pPr>
              <a:lnSpc>
                <a:spcPct val="100000"/>
              </a:lnSpc>
              <a:spcBef>
                <a:spcPts val="1400"/>
              </a:spcBef>
            </a:pPr>
            <a:r>
              <a:rPr lang="en-US" sz="2200" dirty="0">
                <a:solidFill>
                  <a:schemeClr val="accent3">
                    <a:lumMod val="25000"/>
                  </a:schemeClr>
                </a:solidFill>
                <a:latin typeface="Arial" panose="020B0604020202020204" pitchFamily="34" charset="0"/>
                <a:cs typeface="Arial" panose="020B0604020202020204" pitchFamily="34" charset="0"/>
              </a:rPr>
              <a:t>Launch site selection and payload mass also impact success rates across orbit types.</a:t>
            </a:r>
          </a:p>
          <a:p>
            <a:pPr marL="0" indent="0">
              <a:buNone/>
            </a:pPr>
            <a:r>
              <a:rPr lang="en-US" sz="2400" b="1" dirty="0">
                <a:latin typeface="Arial" panose="020B0604020202020204" pitchFamily="34" charset="0"/>
                <a:cs typeface="Arial" panose="020B0604020202020204" pitchFamily="34" charset="0"/>
              </a:rPr>
              <a:t>Explanations:</a:t>
            </a:r>
          </a:p>
          <a:p>
            <a:r>
              <a:rPr lang="en-US" sz="2400" dirty="0">
                <a:latin typeface="Arial" panose="020B0604020202020204" pitchFamily="34" charset="0"/>
                <a:cs typeface="Arial" panose="020B0604020202020204" pitchFamily="34" charset="0"/>
              </a:rPr>
              <a:t>SpaceX's growing experience enables more reliable landings, but orbit energy demands remain a key factor.</a:t>
            </a:r>
          </a:p>
          <a:p>
            <a:r>
              <a:rPr lang="en-US" sz="2400" dirty="0">
                <a:latin typeface="Arial" panose="020B0604020202020204" pitchFamily="34" charset="0"/>
                <a:cs typeface="Arial" panose="020B0604020202020204" pitchFamily="34" charset="0"/>
              </a:rPr>
              <a:t>Understanding these relationships can guide mission planning and technology priorities.</a:t>
            </a:r>
          </a:p>
          <a:p>
            <a:pPr marL="0" indent="0">
              <a:lnSpc>
                <a:spcPct val="100000"/>
              </a:lnSpc>
              <a:spcBef>
                <a:spcPts val="1400"/>
              </a:spcBef>
              <a:buNone/>
            </a:pPr>
            <a:endParaRPr lang="en-US" sz="2200" dirty="0">
              <a:solidFill>
                <a:schemeClr val="accent3">
                  <a:lumMod val="25000"/>
                </a:schemeClr>
              </a:solidFill>
              <a:latin typeface="Arial" panose="020B0604020202020204" pitchFamily="34" charset="0"/>
              <a:cs typeface="Arial" panose="020B0604020202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7" name="Picture 6">
            <a:extLst>
              <a:ext uri="{FF2B5EF4-FFF2-40B4-BE49-F238E27FC236}">
                <a16:creationId xmlns:a16="http://schemas.microsoft.com/office/drawing/2014/main" id="{FCBA760F-1305-48C1-A9C0-E983D6B66D29}"/>
              </a:ext>
            </a:extLst>
          </p:cNvPr>
          <p:cNvPicPr>
            <a:picLocks noChangeAspect="1"/>
          </p:cNvPicPr>
          <p:nvPr/>
        </p:nvPicPr>
        <p:blipFill>
          <a:blip r:embed="rId3"/>
          <a:stretch>
            <a:fillRect/>
          </a:stretch>
        </p:blipFill>
        <p:spPr>
          <a:xfrm>
            <a:off x="4894762" y="1953929"/>
            <a:ext cx="7069440" cy="353106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414914"/>
            <a:ext cx="3932238" cy="5197642"/>
          </a:xfrm>
          <a:prstGeom prst="rect">
            <a:avLst/>
          </a:prstGeom>
        </p:spPr>
        <p:txBody>
          <a:bodyPr>
            <a:normAutofit fontScale="92500" lnSpcReduction="10000"/>
          </a:bodyPr>
          <a:lstStyle/>
          <a:p>
            <a:pPr marL="0" indent="0">
              <a:buNone/>
            </a:pPr>
            <a:r>
              <a:rPr lang="en-US" sz="1400" b="1" dirty="0">
                <a:latin typeface="Arial" panose="020B0604020202020204" pitchFamily="34" charset="0"/>
                <a:cs typeface="Arial" panose="020B0604020202020204" pitchFamily="34" charset="0"/>
              </a:rPr>
              <a:t>Key insights:</a:t>
            </a:r>
          </a:p>
          <a:p>
            <a:r>
              <a:rPr lang="en-US" sz="1400" dirty="0">
                <a:latin typeface="Arial" panose="020B0604020202020204" pitchFamily="34" charset="0"/>
                <a:cs typeface="Arial" panose="020B0604020202020204" pitchFamily="34" charset="0"/>
              </a:rPr>
              <a:t>The scatter plot shows a clear relationship between payload mass and orbit type.</a:t>
            </a:r>
          </a:p>
          <a:p>
            <a:r>
              <a:rPr lang="en-US" sz="1400" dirty="0">
                <a:latin typeface="Arial" panose="020B0604020202020204" pitchFamily="34" charset="0"/>
                <a:cs typeface="Arial" panose="020B0604020202020204" pitchFamily="34" charset="0"/>
              </a:rPr>
              <a:t>For lighter payloads under ~6,000 kg, there is a mix of successful and failed launches across orbit types.</a:t>
            </a:r>
          </a:p>
          <a:p>
            <a:r>
              <a:rPr lang="en-US" sz="1400" dirty="0">
                <a:latin typeface="Arial" panose="020B0604020202020204" pitchFamily="34" charset="0"/>
                <a:cs typeface="Arial" panose="020B0604020202020204" pitchFamily="34" charset="0"/>
              </a:rPr>
              <a:t>As payload mass increases, successful launches become more concentrated at specific high-capacity sites like CCAFS and KSC.</a:t>
            </a:r>
          </a:p>
          <a:p>
            <a:r>
              <a:rPr lang="en-US" sz="1400" dirty="0">
                <a:latin typeface="Arial" panose="020B0604020202020204" pitchFamily="34" charset="0"/>
                <a:cs typeface="Arial" panose="020B0604020202020204" pitchFamily="34" charset="0"/>
              </a:rPr>
              <a:t>The VAFB launch site appears limited to lower payload masses, with no launches above 10,000 kg.</a:t>
            </a:r>
          </a:p>
          <a:p>
            <a:pPr marL="0" indent="0">
              <a:buNone/>
            </a:pPr>
            <a:r>
              <a:rPr lang="en-US" sz="1400" b="1" dirty="0">
                <a:latin typeface="Arial" panose="020B0604020202020204" pitchFamily="34" charset="0"/>
                <a:cs typeface="Arial" panose="020B0604020202020204" pitchFamily="34" charset="0"/>
              </a:rPr>
              <a:t>Explanations:</a:t>
            </a:r>
          </a:p>
          <a:p>
            <a:r>
              <a:rPr lang="en-US" sz="1400" dirty="0">
                <a:latin typeface="Arial" panose="020B0604020202020204" pitchFamily="34" charset="0"/>
                <a:cs typeface="Arial" panose="020B0604020202020204" pitchFamily="34" charset="0"/>
              </a:rPr>
              <a:t>SpaceX likely optimizes launch site selection to match payload capabilities and maximize success rates.</a:t>
            </a:r>
          </a:p>
          <a:p>
            <a:r>
              <a:rPr lang="en-US" sz="1400" dirty="0">
                <a:latin typeface="Arial" panose="020B0604020202020204" pitchFamily="34" charset="0"/>
                <a:cs typeface="Arial" panose="020B0604020202020204" pitchFamily="34" charset="0"/>
              </a:rPr>
              <a:t>Payload mass is a critical factor, especially for the more challenging high-energy orbits.</a:t>
            </a:r>
          </a:p>
          <a:p>
            <a:pPr marL="0" indent="0">
              <a:buNone/>
            </a:pPr>
            <a:endParaRPr lang="en-US" sz="1400" dirty="0">
              <a:latin typeface="Arial" panose="020B0604020202020204" pitchFamily="34" charset="0"/>
              <a:cs typeface="Arial" panose="020B0604020202020204" pitchFamily="34" charset="0"/>
            </a:endParaRPr>
          </a:p>
          <a:p>
            <a:pPr marL="0" indent="0">
              <a:buNone/>
            </a:pPr>
            <a:r>
              <a:rPr lang="en-US" sz="1400" b="1" dirty="0">
                <a:latin typeface="Arial" panose="020B0604020202020204" pitchFamily="34" charset="0"/>
                <a:cs typeface="Arial" panose="020B0604020202020204" pitchFamily="34" charset="0"/>
              </a:rPr>
              <a:t>Conclusion: </a:t>
            </a:r>
          </a:p>
          <a:p>
            <a:pPr marL="0" indent="0">
              <a:buNone/>
            </a:pPr>
            <a:r>
              <a:rPr lang="en-US" sz="1400" dirty="0">
                <a:latin typeface="Arial" panose="020B0604020202020204" pitchFamily="34" charset="0"/>
                <a:cs typeface="Arial" panose="020B0604020202020204" pitchFamily="34" charset="0"/>
              </a:rPr>
              <a:t>Payload mass interacts with orbit type to significantly impact Falcon 9 launch success rates, highlighting the importance of mission-site optimization.</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2E212A71-05F8-41FC-95B7-78D2165C15F5}"/>
              </a:ext>
            </a:extLst>
          </p:cNvPr>
          <p:cNvPicPr>
            <a:picLocks noChangeAspect="1"/>
          </p:cNvPicPr>
          <p:nvPr/>
        </p:nvPicPr>
        <p:blipFill>
          <a:blip r:embed="rId3"/>
          <a:stretch>
            <a:fillRect/>
          </a:stretch>
        </p:blipFill>
        <p:spPr>
          <a:xfrm>
            <a:off x="4702249" y="1963964"/>
            <a:ext cx="7233077" cy="3594306"/>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37388" y="1395989"/>
            <a:ext cx="4206250" cy="5031222"/>
          </a:xfrm>
          <a:prstGeom prst="rect">
            <a:avLst/>
          </a:prstGeom>
        </p:spPr>
        <p:txBody>
          <a:bodyPr>
            <a:normAutofit fontScale="55000" lnSpcReduction="20000"/>
          </a:bodyPr>
          <a:lstStyle/>
          <a:p>
            <a:pPr marL="0" indent="0">
              <a:buNone/>
            </a:pPr>
            <a:r>
              <a:rPr lang="en-US" sz="2400" b="1" dirty="0">
                <a:latin typeface="Arial" panose="020B0604020202020204" pitchFamily="34" charset="0"/>
                <a:cs typeface="Arial" panose="020B0604020202020204" pitchFamily="34" charset="0"/>
              </a:rPr>
              <a:t>Line Chart Analysis:</a:t>
            </a:r>
          </a:p>
          <a:p>
            <a:r>
              <a:rPr lang="en-US" sz="2400" dirty="0">
                <a:latin typeface="Arial" panose="020B0604020202020204" pitchFamily="34" charset="0"/>
                <a:cs typeface="Arial" panose="020B0604020202020204" pitchFamily="34" charset="0"/>
              </a:rPr>
              <a:t>The line chart shows the yearly trend in average launch success rate for SpaceX Falcon 9 rockets.</a:t>
            </a:r>
          </a:p>
          <a:p>
            <a:r>
              <a:rPr lang="en-US" sz="2400" dirty="0">
                <a:latin typeface="Arial" panose="020B0604020202020204" pitchFamily="34" charset="0"/>
                <a:cs typeface="Arial" panose="020B0604020202020204" pitchFamily="34" charset="0"/>
              </a:rPr>
              <a:t>The success rate started low at 0% in 2010, but has steadily increased over the years.</a:t>
            </a:r>
          </a:p>
          <a:p>
            <a:r>
              <a:rPr lang="en-US" sz="2400" dirty="0">
                <a:latin typeface="Arial" panose="020B0604020202020204" pitchFamily="34" charset="0"/>
                <a:cs typeface="Arial" panose="020B0604020202020204" pitchFamily="34" charset="0"/>
              </a:rPr>
              <a:t>Since 2013, the success rate has been on an upward trajectory, reaching over 90% in recent years.</a:t>
            </a:r>
          </a:p>
          <a:p>
            <a:r>
              <a:rPr lang="en-US" sz="2400" dirty="0">
                <a:latin typeface="Arial" panose="020B0604020202020204" pitchFamily="34" charset="0"/>
                <a:cs typeface="Arial" panose="020B0604020202020204" pitchFamily="34" charset="0"/>
              </a:rPr>
              <a:t>This reflects SpaceX's growing experience and ability to reliably land the Falcon 9 first stage.</a:t>
            </a:r>
          </a:p>
          <a:p>
            <a:pPr marL="0" indent="0">
              <a:buNone/>
            </a:pPr>
            <a:r>
              <a:rPr lang="en-US" sz="2400" b="1" dirty="0">
                <a:latin typeface="Arial" panose="020B0604020202020204" pitchFamily="34" charset="0"/>
                <a:cs typeface="Arial" panose="020B0604020202020204" pitchFamily="34" charset="0"/>
              </a:rPr>
              <a:t>Explanations:</a:t>
            </a:r>
          </a:p>
          <a:p>
            <a:r>
              <a:rPr lang="en-US" sz="2400" dirty="0">
                <a:latin typeface="Arial" panose="020B0604020202020204" pitchFamily="34" charset="0"/>
                <a:cs typeface="Arial" panose="020B0604020202020204" pitchFamily="34" charset="0"/>
              </a:rPr>
              <a:t>The improving success rates suggest SpaceX has made significant technical advancements and operational improvements over time.</a:t>
            </a:r>
          </a:p>
          <a:p>
            <a:r>
              <a:rPr lang="en-US" sz="2400" dirty="0">
                <a:latin typeface="Arial" panose="020B0604020202020204" pitchFamily="34" charset="0"/>
                <a:cs typeface="Arial" panose="020B0604020202020204" pitchFamily="34" charset="0"/>
              </a:rPr>
              <a:t>Factors like increased flight experience, design refinements, and launch site optimizations have likely contributed to the year-over-year gains.</a:t>
            </a:r>
          </a:p>
          <a:p>
            <a:pPr marL="0" indent="0">
              <a:buNone/>
            </a:pPr>
            <a:endParaRPr lang="en-US" sz="2400" dirty="0">
              <a:latin typeface="Arial" panose="020B0604020202020204" pitchFamily="34" charset="0"/>
              <a:cs typeface="Arial" panose="020B0604020202020204" pitchFamily="34" charset="0"/>
            </a:endParaRPr>
          </a:p>
          <a:p>
            <a:pPr marL="0" indent="0">
              <a:buNone/>
            </a:pPr>
            <a:r>
              <a:rPr lang="en-US" sz="2400" b="1" dirty="0">
                <a:latin typeface="Arial" panose="020B0604020202020204" pitchFamily="34" charset="0"/>
                <a:cs typeface="Arial" panose="020B0604020202020204" pitchFamily="34" charset="0"/>
              </a:rPr>
              <a:t>Conclusion: </a:t>
            </a:r>
          </a:p>
          <a:p>
            <a:pPr marL="0" indent="0">
              <a:buNone/>
            </a:pPr>
            <a:r>
              <a:rPr lang="en-US" sz="2400" dirty="0">
                <a:latin typeface="Arial" panose="020B0604020202020204" pitchFamily="34" charset="0"/>
                <a:cs typeface="Arial" panose="020B0604020202020204" pitchFamily="34" charset="0"/>
              </a:rPr>
              <a:t>The launch success rate trend demonstrates SpaceX's impressive progress in developing reusable rocket technology and enhancing the reliability of Falcon 9 missions. This has been critical to the company's cost-saving business model and competitiveness in the commercial launch market.</a:t>
            </a:r>
          </a:p>
          <a:p>
            <a:pPr marL="0" indent="0">
              <a:lnSpc>
                <a:spcPct val="100000"/>
              </a:lnSpc>
              <a:spcBef>
                <a:spcPts val="1400"/>
              </a:spcBef>
              <a:buNone/>
            </a:pPr>
            <a:endParaRPr lang="en-US" sz="2200" dirty="0">
              <a:solidFill>
                <a:schemeClr val="accent3">
                  <a:lumMod val="25000"/>
                </a:schemeClr>
              </a:solidFill>
              <a:latin typeface="Arial" panose="020B0604020202020204" pitchFamily="34" charset="0"/>
              <a:cs typeface="Arial" panose="020B0604020202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a:extLst>
              <a:ext uri="{FF2B5EF4-FFF2-40B4-BE49-F238E27FC236}">
                <a16:creationId xmlns:a16="http://schemas.microsoft.com/office/drawing/2014/main" id="{7EC0F3EB-C557-428E-A54A-6E52DE11C723}"/>
              </a:ext>
            </a:extLst>
          </p:cNvPr>
          <p:cNvPicPr>
            <a:picLocks noChangeAspect="1"/>
          </p:cNvPicPr>
          <p:nvPr/>
        </p:nvPicPr>
        <p:blipFill>
          <a:blip r:embed="rId3"/>
          <a:stretch>
            <a:fillRect/>
          </a:stretch>
        </p:blipFill>
        <p:spPr>
          <a:xfrm>
            <a:off x="5224300" y="1523206"/>
            <a:ext cx="6425818" cy="3811588"/>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02096" y="3762096"/>
            <a:ext cx="9630075" cy="1127537"/>
          </a:xfrm>
          <a:prstGeom prst="rect">
            <a:avLst/>
          </a:prstGeom>
        </p:spPr>
        <p:txBody>
          <a:bodyPr>
            <a:normAutofit/>
          </a:bodyPr>
          <a:lstStyle/>
          <a:p>
            <a:pPr marL="0" indent="0">
              <a:lnSpc>
                <a:spcPct val="100000"/>
              </a:lnSpc>
              <a:spcBef>
                <a:spcPts val="1400"/>
              </a:spcBef>
              <a:buNone/>
            </a:pPr>
            <a:r>
              <a:rPr lang="en-US" sz="1800" dirty="0">
                <a:latin typeface="Arial" panose="020B0604020202020204" pitchFamily="34" charset="0"/>
                <a:cs typeface="Arial" panose="020B0604020202020204" pitchFamily="34" charset="0"/>
              </a:rPr>
              <a:t>These are the </a:t>
            </a:r>
            <a:r>
              <a:rPr lang="en-US" sz="1800" b="1" dirty="0">
                <a:latin typeface="Arial" panose="020B0604020202020204" pitchFamily="34" charset="0"/>
                <a:cs typeface="Arial" panose="020B0604020202020204" pitchFamily="34" charset="0"/>
              </a:rPr>
              <a:t>four launch sites</a:t>
            </a:r>
            <a:r>
              <a:rPr lang="en-US" sz="1800" dirty="0">
                <a:latin typeface="Arial" panose="020B0604020202020204" pitchFamily="34" charset="0"/>
                <a:cs typeface="Arial" panose="020B0604020202020204" pitchFamily="34" charset="0"/>
              </a:rPr>
              <a:t> used by SpaceX. Notably, all are located in proximity to coastal areas, which is advantageous for safety and launch trajectories.</a:t>
            </a:r>
            <a:endParaRPr lang="en-US" sz="1800" dirty="0">
              <a:solidFill>
                <a:schemeClr val="accent3">
                  <a:lumMod val="25000"/>
                </a:schemeClr>
              </a:solidFill>
              <a:latin typeface="Arial" panose="020B0604020202020204" pitchFamily="34" charset="0"/>
              <a:cs typeface="Arial" panose="020B0604020202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graphicFrame>
        <p:nvGraphicFramePr>
          <p:cNvPr id="7" name="Table 6">
            <a:extLst>
              <a:ext uri="{FF2B5EF4-FFF2-40B4-BE49-F238E27FC236}">
                <a16:creationId xmlns:a16="http://schemas.microsoft.com/office/drawing/2014/main" id="{5252D520-9078-45BA-BA87-C8AD8762BD0E}"/>
              </a:ext>
            </a:extLst>
          </p:cNvPr>
          <p:cNvGraphicFramePr>
            <a:graphicFrameLocks noGrp="1"/>
          </p:cNvGraphicFramePr>
          <p:nvPr>
            <p:extLst>
              <p:ext uri="{D42A27DB-BD31-4B8C-83A1-F6EECF244321}">
                <p14:modId xmlns:p14="http://schemas.microsoft.com/office/powerpoint/2010/main" val="4067033796"/>
              </p:ext>
            </p:extLst>
          </p:nvPr>
        </p:nvGraphicFramePr>
        <p:xfrm>
          <a:off x="1002096" y="1574800"/>
          <a:ext cx="2087613" cy="1854200"/>
        </p:xfrm>
        <a:graphic>
          <a:graphicData uri="http://schemas.openxmlformats.org/drawingml/2006/table">
            <a:tbl>
              <a:tblPr firstRow="1" bandRow="1">
                <a:tableStyleId>{5C22544A-7EE6-4342-B048-85BDC9FD1C3A}</a:tableStyleId>
              </a:tblPr>
              <a:tblGrid>
                <a:gridCol w="2087613">
                  <a:extLst>
                    <a:ext uri="{9D8B030D-6E8A-4147-A177-3AD203B41FA5}">
                      <a16:colId xmlns:a16="http://schemas.microsoft.com/office/drawing/2014/main" val="191428511"/>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bg1"/>
                          </a:solidFill>
                          <a:latin typeface="Abadi" panose="020B0604020104020204" pitchFamily="34" charset="0"/>
                        </a:rPr>
                        <a:t>Launch Site</a:t>
                      </a:r>
                    </a:p>
                  </a:txBody>
                  <a:tcPr/>
                </a:tc>
                <a:extLst>
                  <a:ext uri="{0D108BD9-81ED-4DB2-BD59-A6C34878D82A}">
                    <a16:rowId xmlns:a16="http://schemas.microsoft.com/office/drawing/2014/main" val="86945815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accent3">
                              <a:lumMod val="25000"/>
                            </a:schemeClr>
                          </a:solidFill>
                          <a:latin typeface="Abadi" panose="020B0604020104020204" pitchFamily="34" charset="0"/>
                        </a:rPr>
                        <a:t>CCAFS LC-40</a:t>
                      </a:r>
                    </a:p>
                  </a:txBody>
                  <a:tcPr/>
                </a:tc>
                <a:extLst>
                  <a:ext uri="{0D108BD9-81ED-4DB2-BD59-A6C34878D82A}">
                    <a16:rowId xmlns:a16="http://schemas.microsoft.com/office/drawing/2014/main" val="115364650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accent3">
                              <a:lumMod val="25000"/>
                            </a:schemeClr>
                          </a:solidFill>
                          <a:latin typeface="Abadi" panose="020B0604020104020204" pitchFamily="34" charset="0"/>
                        </a:rPr>
                        <a:t>VAFB SLC-4E</a:t>
                      </a:r>
                    </a:p>
                  </a:txBody>
                  <a:tcPr/>
                </a:tc>
                <a:extLst>
                  <a:ext uri="{0D108BD9-81ED-4DB2-BD59-A6C34878D82A}">
                    <a16:rowId xmlns:a16="http://schemas.microsoft.com/office/drawing/2014/main" val="302759229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accent3">
                              <a:lumMod val="25000"/>
                            </a:schemeClr>
                          </a:solidFill>
                          <a:latin typeface="Abadi" panose="020B0604020104020204" pitchFamily="34" charset="0"/>
                        </a:rPr>
                        <a:t>KSC LC-39A</a:t>
                      </a:r>
                    </a:p>
                  </a:txBody>
                  <a:tcPr/>
                </a:tc>
                <a:extLst>
                  <a:ext uri="{0D108BD9-81ED-4DB2-BD59-A6C34878D82A}">
                    <a16:rowId xmlns:a16="http://schemas.microsoft.com/office/drawing/2014/main" val="168809617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accent3">
                              <a:lumMod val="25000"/>
                            </a:schemeClr>
                          </a:solidFill>
                          <a:latin typeface="Abadi" panose="020B0604020104020204" pitchFamily="34" charset="0"/>
                        </a:rPr>
                        <a:t>CCAFS SLC-40</a:t>
                      </a:r>
                    </a:p>
                  </a:txBody>
                  <a:tcPr/>
                </a:tc>
                <a:extLst>
                  <a:ext uri="{0D108BD9-81ED-4DB2-BD59-A6C34878D82A}">
                    <a16:rowId xmlns:a16="http://schemas.microsoft.com/office/drawing/2014/main" val="42900341"/>
                  </a:ext>
                </a:extLst>
              </a:tr>
            </a:tbl>
          </a:graphicData>
        </a:graphic>
      </p:graphicFrame>
    </p:spTree>
    <p:extLst>
      <p:ext uri="{BB962C8B-B14F-4D97-AF65-F5344CB8AC3E}">
        <p14:creationId xmlns:p14="http://schemas.microsoft.com/office/powerpoint/2010/main" val="27278509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5120640"/>
            <a:ext cx="9745588" cy="1414914"/>
          </a:xfrm>
          <a:prstGeom prst="rect">
            <a:avLst/>
          </a:prstGeom>
        </p:spPr>
        <p:txBody>
          <a:bodyPr>
            <a:normAutofit fontScale="85000" lnSpcReduction="1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Using The SQL query %</a:t>
            </a:r>
            <a:r>
              <a:rPr lang="en-US" sz="2200" dirty="0" err="1">
                <a:solidFill>
                  <a:schemeClr val="accent3">
                    <a:lumMod val="25000"/>
                  </a:schemeClr>
                </a:solidFill>
                <a:latin typeface="Abadi" panose="020B0604020104020204" pitchFamily="34" charset="0"/>
              </a:rPr>
              <a:t>sql</a:t>
            </a:r>
            <a:r>
              <a:rPr lang="en-US" sz="2200" dirty="0">
                <a:solidFill>
                  <a:schemeClr val="accent3">
                    <a:lumMod val="25000"/>
                  </a:schemeClr>
                </a:solidFill>
                <a:latin typeface="Abadi" panose="020B0604020104020204" pitchFamily="34" charset="0"/>
              </a:rPr>
              <a:t> select * from SPACEXTBL where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like 'CCA%' limit 5 retrieves the first 5 records where the launch site name starts with the string 'CCA’.</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This query allows us to focus in on the launch sites that begin with 'CCA', which based on the full list of launch sites appears to be Cape Canaveral Air Force Station (CCAFS).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graphicFrame>
        <p:nvGraphicFramePr>
          <p:cNvPr id="7" name="Table 6">
            <a:extLst>
              <a:ext uri="{FF2B5EF4-FFF2-40B4-BE49-F238E27FC236}">
                <a16:creationId xmlns:a16="http://schemas.microsoft.com/office/drawing/2014/main" id="{4DF3AB4D-D316-4149-B5EB-5C4C4A79A6CB}"/>
              </a:ext>
            </a:extLst>
          </p:cNvPr>
          <p:cNvGraphicFramePr>
            <a:graphicFrameLocks noGrp="1"/>
          </p:cNvGraphicFramePr>
          <p:nvPr>
            <p:extLst>
              <p:ext uri="{D42A27DB-BD31-4B8C-83A1-F6EECF244321}">
                <p14:modId xmlns:p14="http://schemas.microsoft.com/office/powerpoint/2010/main" val="960830132"/>
              </p:ext>
            </p:extLst>
          </p:nvPr>
        </p:nvGraphicFramePr>
        <p:xfrm>
          <a:off x="770011" y="1564965"/>
          <a:ext cx="10770680" cy="3363285"/>
        </p:xfrm>
        <a:graphic>
          <a:graphicData uri="http://schemas.openxmlformats.org/drawingml/2006/table">
            <a:tbl>
              <a:tblPr firstRow="1" bandRow="1">
                <a:tableStyleId>{5C22544A-7EE6-4342-B048-85BDC9FD1C3A}</a:tableStyleId>
              </a:tblPr>
              <a:tblGrid>
                <a:gridCol w="952911">
                  <a:extLst>
                    <a:ext uri="{9D8B030D-6E8A-4147-A177-3AD203B41FA5}">
                      <a16:colId xmlns:a16="http://schemas.microsoft.com/office/drawing/2014/main" val="218098057"/>
                    </a:ext>
                  </a:extLst>
                </a:gridCol>
                <a:gridCol w="866274">
                  <a:extLst>
                    <a:ext uri="{9D8B030D-6E8A-4147-A177-3AD203B41FA5}">
                      <a16:colId xmlns:a16="http://schemas.microsoft.com/office/drawing/2014/main" val="2567010870"/>
                    </a:ext>
                  </a:extLst>
                </a:gridCol>
                <a:gridCol w="1241659">
                  <a:extLst>
                    <a:ext uri="{9D8B030D-6E8A-4147-A177-3AD203B41FA5}">
                      <a16:colId xmlns:a16="http://schemas.microsoft.com/office/drawing/2014/main" val="933023294"/>
                    </a:ext>
                  </a:extLst>
                </a:gridCol>
                <a:gridCol w="1001027">
                  <a:extLst>
                    <a:ext uri="{9D8B030D-6E8A-4147-A177-3AD203B41FA5}">
                      <a16:colId xmlns:a16="http://schemas.microsoft.com/office/drawing/2014/main" val="4163587010"/>
                    </a:ext>
                  </a:extLst>
                </a:gridCol>
                <a:gridCol w="1791314">
                  <a:extLst>
                    <a:ext uri="{9D8B030D-6E8A-4147-A177-3AD203B41FA5}">
                      <a16:colId xmlns:a16="http://schemas.microsoft.com/office/drawing/2014/main" val="2846703755"/>
                    </a:ext>
                  </a:extLst>
                </a:gridCol>
                <a:gridCol w="1394648">
                  <a:extLst>
                    <a:ext uri="{9D8B030D-6E8A-4147-A177-3AD203B41FA5}">
                      <a16:colId xmlns:a16="http://schemas.microsoft.com/office/drawing/2014/main" val="1749738706"/>
                    </a:ext>
                  </a:extLst>
                </a:gridCol>
                <a:gridCol w="760396">
                  <a:extLst>
                    <a:ext uri="{9D8B030D-6E8A-4147-A177-3AD203B41FA5}">
                      <a16:colId xmlns:a16="http://schemas.microsoft.com/office/drawing/2014/main" val="18155910"/>
                    </a:ext>
                  </a:extLst>
                </a:gridCol>
                <a:gridCol w="895149">
                  <a:extLst>
                    <a:ext uri="{9D8B030D-6E8A-4147-A177-3AD203B41FA5}">
                      <a16:colId xmlns:a16="http://schemas.microsoft.com/office/drawing/2014/main" val="3823360247"/>
                    </a:ext>
                  </a:extLst>
                </a:gridCol>
                <a:gridCol w="933651">
                  <a:extLst>
                    <a:ext uri="{9D8B030D-6E8A-4147-A177-3AD203B41FA5}">
                      <a16:colId xmlns:a16="http://schemas.microsoft.com/office/drawing/2014/main" val="42807614"/>
                    </a:ext>
                  </a:extLst>
                </a:gridCol>
                <a:gridCol w="933651">
                  <a:extLst>
                    <a:ext uri="{9D8B030D-6E8A-4147-A177-3AD203B41FA5}">
                      <a16:colId xmlns:a16="http://schemas.microsoft.com/office/drawing/2014/main" val="1467998791"/>
                    </a:ext>
                  </a:extLst>
                </a:gridCol>
              </a:tblGrid>
              <a:tr h="744607">
                <a:tc>
                  <a:txBody>
                    <a:bodyPr/>
                    <a:lstStyle/>
                    <a:p>
                      <a:r>
                        <a:rPr lang="en-US" sz="1100" dirty="0"/>
                        <a:t>Date</a:t>
                      </a:r>
                    </a:p>
                  </a:txBody>
                  <a:tcPr anchor="ctr"/>
                </a:tc>
                <a:tc>
                  <a:txBody>
                    <a:bodyPr/>
                    <a:lstStyle/>
                    <a:p>
                      <a:r>
                        <a:rPr lang="en-US" sz="1100"/>
                        <a:t>Time (UTC)</a:t>
                      </a:r>
                    </a:p>
                  </a:txBody>
                  <a:tcPr anchor="ctr"/>
                </a:tc>
                <a:tc>
                  <a:txBody>
                    <a:bodyPr/>
                    <a:lstStyle/>
                    <a:p>
                      <a:r>
                        <a:rPr lang="en-US" sz="1100" dirty="0"/>
                        <a:t>Booster Version</a:t>
                      </a:r>
                    </a:p>
                  </a:txBody>
                  <a:tcPr anchor="ctr"/>
                </a:tc>
                <a:tc>
                  <a:txBody>
                    <a:bodyPr/>
                    <a:lstStyle/>
                    <a:p>
                      <a:r>
                        <a:rPr lang="en-US" sz="1100"/>
                        <a:t>Launch Site</a:t>
                      </a:r>
                    </a:p>
                  </a:txBody>
                  <a:tcPr anchor="ctr"/>
                </a:tc>
                <a:tc>
                  <a:txBody>
                    <a:bodyPr/>
                    <a:lstStyle/>
                    <a:p>
                      <a:r>
                        <a:rPr lang="en-US" sz="1100"/>
                        <a:t>Payload</a:t>
                      </a:r>
                    </a:p>
                  </a:txBody>
                  <a:tcPr anchor="ctr"/>
                </a:tc>
                <a:tc>
                  <a:txBody>
                    <a:bodyPr/>
                    <a:lstStyle/>
                    <a:p>
                      <a:r>
                        <a:rPr lang="en-US" sz="1100"/>
                        <a:t>PAYLOAD_MASS_KG</a:t>
                      </a:r>
                    </a:p>
                  </a:txBody>
                  <a:tcPr anchor="ctr"/>
                </a:tc>
                <a:tc>
                  <a:txBody>
                    <a:bodyPr/>
                    <a:lstStyle/>
                    <a:p>
                      <a:r>
                        <a:rPr lang="en-US" sz="1100"/>
                        <a:t>Orbit</a:t>
                      </a:r>
                    </a:p>
                  </a:txBody>
                  <a:tcPr anchor="ctr"/>
                </a:tc>
                <a:tc>
                  <a:txBody>
                    <a:bodyPr/>
                    <a:lstStyle/>
                    <a:p>
                      <a:r>
                        <a:rPr lang="en-US" sz="1100"/>
                        <a:t>Customer</a:t>
                      </a:r>
                    </a:p>
                  </a:txBody>
                  <a:tcPr anchor="ctr"/>
                </a:tc>
                <a:tc>
                  <a:txBody>
                    <a:bodyPr/>
                    <a:lstStyle/>
                    <a:p>
                      <a:r>
                        <a:rPr lang="en-US" sz="1100"/>
                        <a:t>Mission Outcome</a:t>
                      </a:r>
                    </a:p>
                  </a:txBody>
                  <a:tcPr anchor="ctr"/>
                </a:tc>
                <a:tc>
                  <a:txBody>
                    <a:bodyPr/>
                    <a:lstStyle/>
                    <a:p>
                      <a:r>
                        <a:rPr lang="en-US" sz="1100"/>
                        <a:t>Landing Outcome</a:t>
                      </a:r>
                    </a:p>
                  </a:txBody>
                  <a:tcPr anchor="ctr"/>
                </a:tc>
                <a:extLst>
                  <a:ext uri="{0D108BD9-81ED-4DB2-BD59-A6C34878D82A}">
                    <a16:rowId xmlns:a16="http://schemas.microsoft.com/office/drawing/2014/main" val="1236921824"/>
                  </a:ext>
                </a:extLst>
              </a:tr>
              <a:tr h="604678">
                <a:tc>
                  <a:txBody>
                    <a:bodyPr/>
                    <a:lstStyle/>
                    <a:p>
                      <a:r>
                        <a:rPr lang="en-US" sz="1100"/>
                        <a:t>2010-06-04</a:t>
                      </a:r>
                    </a:p>
                  </a:txBody>
                  <a:tcPr anchor="ctr"/>
                </a:tc>
                <a:tc>
                  <a:txBody>
                    <a:bodyPr/>
                    <a:lstStyle/>
                    <a:p>
                      <a:r>
                        <a:rPr lang="en-US" sz="1100"/>
                        <a:t>18:45:00</a:t>
                      </a:r>
                    </a:p>
                  </a:txBody>
                  <a:tcPr anchor="ctr"/>
                </a:tc>
                <a:tc>
                  <a:txBody>
                    <a:bodyPr/>
                    <a:lstStyle/>
                    <a:p>
                      <a:r>
                        <a:rPr lang="en-US" sz="1100" dirty="0"/>
                        <a:t>F9 v1.0 B0003</a:t>
                      </a:r>
                    </a:p>
                  </a:txBody>
                  <a:tcPr anchor="ctr"/>
                </a:tc>
                <a:tc>
                  <a:txBody>
                    <a:bodyPr/>
                    <a:lstStyle/>
                    <a:p>
                      <a:r>
                        <a:rPr lang="en-US" sz="1100"/>
                        <a:t>CCAFS LC-40</a:t>
                      </a:r>
                    </a:p>
                  </a:txBody>
                  <a:tcPr anchor="ctr"/>
                </a:tc>
                <a:tc>
                  <a:txBody>
                    <a:bodyPr/>
                    <a:lstStyle/>
                    <a:p>
                      <a:r>
                        <a:rPr lang="en-US" sz="1100"/>
                        <a:t>Dragon Spacecraft Qualification Unit</a:t>
                      </a:r>
                    </a:p>
                  </a:txBody>
                  <a:tcPr anchor="ctr"/>
                </a:tc>
                <a:tc>
                  <a:txBody>
                    <a:bodyPr/>
                    <a:lstStyle/>
                    <a:p>
                      <a:r>
                        <a:rPr lang="en-US" sz="1100"/>
                        <a:t>0</a:t>
                      </a:r>
                    </a:p>
                  </a:txBody>
                  <a:tcPr anchor="ctr"/>
                </a:tc>
                <a:tc>
                  <a:txBody>
                    <a:bodyPr/>
                    <a:lstStyle/>
                    <a:p>
                      <a:r>
                        <a:rPr lang="en-US" sz="1100"/>
                        <a:t>LEO</a:t>
                      </a:r>
                    </a:p>
                  </a:txBody>
                  <a:tcPr anchor="ctr"/>
                </a:tc>
                <a:tc>
                  <a:txBody>
                    <a:bodyPr/>
                    <a:lstStyle/>
                    <a:p>
                      <a:r>
                        <a:rPr lang="en-US" sz="1100"/>
                        <a:t>SpaceX</a:t>
                      </a:r>
                    </a:p>
                  </a:txBody>
                  <a:tcPr anchor="ctr"/>
                </a:tc>
                <a:tc>
                  <a:txBody>
                    <a:bodyPr/>
                    <a:lstStyle/>
                    <a:p>
                      <a:r>
                        <a:rPr lang="en-US" sz="1100"/>
                        <a:t>Success</a:t>
                      </a:r>
                    </a:p>
                  </a:txBody>
                  <a:tcPr anchor="ctr"/>
                </a:tc>
                <a:tc>
                  <a:txBody>
                    <a:bodyPr/>
                    <a:lstStyle/>
                    <a:p>
                      <a:r>
                        <a:rPr lang="en-US" sz="1100"/>
                        <a:t>Failure (parachute)</a:t>
                      </a:r>
                    </a:p>
                  </a:txBody>
                  <a:tcPr anchor="ctr"/>
                </a:tc>
                <a:extLst>
                  <a:ext uri="{0D108BD9-81ED-4DB2-BD59-A6C34878D82A}">
                    <a16:rowId xmlns:a16="http://schemas.microsoft.com/office/drawing/2014/main" val="2014509964"/>
                  </a:ext>
                </a:extLst>
              </a:tr>
              <a:tr h="1058186">
                <a:tc>
                  <a:txBody>
                    <a:bodyPr/>
                    <a:lstStyle/>
                    <a:p>
                      <a:r>
                        <a:rPr lang="en-US" sz="1100"/>
                        <a:t>2010-12-08</a:t>
                      </a:r>
                    </a:p>
                  </a:txBody>
                  <a:tcPr anchor="ctr"/>
                </a:tc>
                <a:tc>
                  <a:txBody>
                    <a:bodyPr/>
                    <a:lstStyle/>
                    <a:p>
                      <a:r>
                        <a:rPr lang="en-US" sz="1100"/>
                        <a:t>15:43:00</a:t>
                      </a:r>
                    </a:p>
                  </a:txBody>
                  <a:tcPr anchor="ctr"/>
                </a:tc>
                <a:tc>
                  <a:txBody>
                    <a:bodyPr/>
                    <a:lstStyle/>
                    <a:p>
                      <a:r>
                        <a:rPr lang="en-US" sz="1100"/>
                        <a:t>F9 v1.0 B0004</a:t>
                      </a:r>
                    </a:p>
                  </a:txBody>
                  <a:tcPr anchor="ctr"/>
                </a:tc>
                <a:tc>
                  <a:txBody>
                    <a:bodyPr/>
                    <a:lstStyle/>
                    <a:p>
                      <a:r>
                        <a:rPr lang="en-US" sz="1100"/>
                        <a:t>CCAFS LC-40</a:t>
                      </a:r>
                    </a:p>
                  </a:txBody>
                  <a:tcPr anchor="ctr"/>
                </a:tc>
                <a:tc>
                  <a:txBody>
                    <a:bodyPr/>
                    <a:lstStyle/>
                    <a:p>
                      <a:r>
                        <a:rPr lang="en-US" sz="1100"/>
                        <a:t>Dragon demo flight C1, two CubeSats, barrel of brouere cheese</a:t>
                      </a:r>
                    </a:p>
                  </a:txBody>
                  <a:tcPr anchor="ctr"/>
                </a:tc>
                <a:tc>
                  <a:txBody>
                    <a:bodyPr/>
                    <a:lstStyle/>
                    <a:p>
                      <a:r>
                        <a:rPr lang="en-US" sz="1100"/>
                        <a:t>0</a:t>
                      </a:r>
                    </a:p>
                  </a:txBody>
                  <a:tcPr anchor="ctr"/>
                </a:tc>
                <a:tc>
                  <a:txBody>
                    <a:bodyPr/>
                    <a:lstStyle/>
                    <a:p>
                      <a:r>
                        <a:rPr lang="en-US" sz="1100"/>
                        <a:t>LEO</a:t>
                      </a:r>
                    </a:p>
                  </a:txBody>
                  <a:tcPr anchor="ctr"/>
                </a:tc>
                <a:tc>
                  <a:txBody>
                    <a:bodyPr/>
                    <a:lstStyle/>
                    <a:p>
                      <a:r>
                        <a:rPr lang="en-US" sz="1100"/>
                        <a:t>NASA (COTS)</a:t>
                      </a:r>
                    </a:p>
                  </a:txBody>
                  <a:tcPr anchor="ctr"/>
                </a:tc>
                <a:tc>
                  <a:txBody>
                    <a:bodyPr/>
                    <a:lstStyle/>
                    <a:p>
                      <a:r>
                        <a:rPr lang="en-US" sz="1100"/>
                        <a:t>Success</a:t>
                      </a:r>
                    </a:p>
                  </a:txBody>
                  <a:tcPr anchor="ctr"/>
                </a:tc>
                <a:tc>
                  <a:txBody>
                    <a:bodyPr/>
                    <a:lstStyle/>
                    <a:p>
                      <a:r>
                        <a:rPr lang="en-US" sz="1100"/>
                        <a:t>Failure (parachute)</a:t>
                      </a:r>
                    </a:p>
                  </a:txBody>
                  <a:tcPr anchor="ctr"/>
                </a:tc>
                <a:extLst>
                  <a:ext uri="{0D108BD9-81ED-4DB2-BD59-A6C34878D82A}">
                    <a16:rowId xmlns:a16="http://schemas.microsoft.com/office/drawing/2014/main" val="3109454925"/>
                  </a:ext>
                </a:extLst>
              </a:tr>
              <a:tr h="416980">
                <a:tc>
                  <a:txBody>
                    <a:bodyPr/>
                    <a:lstStyle/>
                    <a:p>
                      <a:r>
                        <a:rPr lang="en-US" sz="1100"/>
                        <a:t>2012-05-22</a:t>
                      </a:r>
                    </a:p>
                  </a:txBody>
                  <a:tcPr anchor="ctr"/>
                </a:tc>
                <a:tc>
                  <a:txBody>
                    <a:bodyPr/>
                    <a:lstStyle/>
                    <a:p>
                      <a:r>
                        <a:rPr lang="en-US" sz="1100"/>
                        <a:t>7:44:00</a:t>
                      </a:r>
                    </a:p>
                  </a:txBody>
                  <a:tcPr anchor="ctr"/>
                </a:tc>
                <a:tc>
                  <a:txBody>
                    <a:bodyPr/>
                    <a:lstStyle/>
                    <a:p>
                      <a:r>
                        <a:rPr lang="en-US" sz="1100"/>
                        <a:t>F9 v1.0 B0005</a:t>
                      </a:r>
                    </a:p>
                  </a:txBody>
                  <a:tcPr anchor="ctr"/>
                </a:tc>
                <a:tc>
                  <a:txBody>
                    <a:bodyPr/>
                    <a:lstStyle/>
                    <a:p>
                      <a:r>
                        <a:rPr lang="en-US" sz="1100"/>
                        <a:t>CCAFS LC-40</a:t>
                      </a:r>
                    </a:p>
                  </a:txBody>
                  <a:tcPr anchor="ctr"/>
                </a:tc>
                <a:tc>
                  <a:txBody>
                    <a:bodyPr/>
                    <a:lstStyle/>
                    <a:p>
                      <a:r>
                        <a:rPr lang="en-US" sz="1100"/>
                        <a:t>Dragon demo flight C2</a:t>
                      </a:r>
                    </a:p>
                  </a:txBody>
                  <a:tcPr anchor="ctr"/>
                </a:tc>
                <a:tc>
                  <a:txBody>
                    <a:bodyPr/>
                    <a:lstStyle/>
                    <a:p>
                      <a:r>
                        <a:rPr lang="en-US" sz="1100"/>
                        <a:t>525</a:t>
                      </a:r>
                    </a:p>
                  </a:txBody>
                  <a:tcPr anchor="ctr"/>
                </a:tc>
                <a:tc>
                  <a:txBody>
                    <a:bodyPr/>
                    <a:lstStyle/>
                    <a:p>
                      <a:r>
                        <a:rPr lang="en-US" sz="1100"/>
                        <a:t>LEO</a:t>
                      </a:r>
                    </a:p>
                  </a:txBody>
                  <a:tcPr anchor="ctr"/>
                </a:tc>
                <a:tc>
                  <a:txBody>
                    <a:bodyPr/>
                    <a:lstStyle/>
                    <a:p>
                      <a:r>
                        <a:rPr lang="en-US" sz="1100"/>
                        <a:t>NASA (COTS)</a:t>
                      </a:r>
                    </a:p>
                  </a:txBody>
                  <a:tcPr anchor="ctr"/>
                </a:tc>
                <a:tc>
                  <a:txBody>
                    <a:bodyPr/>
                    <a:lstStyle/>
                    <a:p>
                      <a:r>
                        <a:rPr lang="en-US" sz="1100"/>
                        <a:t>Success</a:t>
                      </a:r>
                    </a:p>
                  </a:txBody>
                  <a:tcPr anchor="ctr"/>
                </a:tc>
                <a:tc>
                  <a:txBody>
                    <a:bodyPr/>
                    <a:lstStyle/>
                    <a:p>
                      <a:r>
                        <a:rPr lang="en-US" sz="1100"/>
                        <a:t>No attempt</a:t>
                      </a:r>
                    </a:p>
                  </a:txBody>
                  <a:tcPr anchor="ctr"/>
                </a:tc>
                <a:extLst>
                  <a:ext uri="{0D108BD9-81ED-4DB2-BD59-A6C34878D82A}">
                    <a16:rowId xmlns:a16="http://schemas.microsoft.com/office/drawing/2014/main" val="886241505"/>
                  </a:ext>
                </a:extLst>
              </a:tr>
              <a:tr h="264547">
                <a:tc>
                  <a:txBody>
                    <a:bodyPr/>
                    <a:lstStyle/>
                    <a:p>
                      <a:r>
                        <a:rPr lang="en-US" sz="1100"/>
                        <a:t>2012-10-08</a:t>
                      </a:r>
                    </a:p>
                  </a:txBody>
                  <a:tcPr anchor="ctr"/>
                </a:tc>
                <a:tc>
                  <a:txBody>
                    <a:bodyPr/>
                    <a:lstStyle/>
                    <a:p>
                      <a:r>
                        <a:rPr lang="en-US" sz="1100"/>
                        <a:t>0:35:00</a:t>
                      </a:r>
                    </a:p>
                  </a:txBody>
                  <a:tcPr anchor="ctr"/>
                </a:tc>
                <a:tc>
                  <a:txBody>
                    <a:bodyPr/>
                    <a:lstStyle/>
                    <a:p>
                      <a:r>
                        <a:rPr lang="en-US" sz="1100"/>
                        <a:t>F9 v1.0 B0006</a:t>
                      </a:r>
                    </a:p>
                  </a:txBody>
                  <a:tcPr anchor="ctr"/>
                </a:tc>
                <a:tc>
                  <a:txBody>
                    <a:bodyPr/>
                    <a:lstStyle/>
                    <a:p>
                      <a:r>
                        <a:rPr lang="en-US" sz="1100"/>
                        <a:t>CCAFS LC-40</a:t>
                      </a:r>
                    </a:p>
                  </a:txBody>
                  <a:tcPr anchor="ctr"/>
                </a:tc>
                <a:tc>
                  <a:txBody>
                    <a:bodyPr/>
                    <a:lstStyle/>
                    <a:p>
                      <a:r>
                        <a:rPr lang="en-US" sz="1100"/>
                        <a:t>SpaceX CRS-1</a:t>
                      </a:r>
                    </a:p>
                  </a:txBody>
                  <a:tcPr anchor="ctr"/>
                </a:tc>
                <a:tc>
                  <a:txBody>
                    <a:bodyPr/>
                    <a:lstStyle/>
                    <a:p>
                      <a:r>
                        <a:rPr lang="en-US" sz="1100"/>
                        <a:t>500</a:t>
                      </a:r>
                    </a:p>
                  </a:txBody>
                  <a:tcPr anchor="ctr"/>
                </a:tc>
                <a:tc>
                  <a:txBody>
                    <a:bodyPr/>
                    <a:lstStyle/>
                    <a:p>
                      <a:r>
                        <a:rPr lang="en-US" sz="1100"/>
                        <a:t>LEO</a:t>
                      </a:r>
                    </a:p>
                  </a:txBody>
                  <a:tcPr anchor="ctr"/>
                </a:tc>
                <a:tc>
                  <a:txBody>
                    <a:bodyPr/>
                    <a:lstStyle/>
                    <a:p>
                      <a:r>
                        <a:rPr lang="en-US" sz="1100"/>
                        <a:t>NASA (CRS)</a:t>
                      </a:r>
                    </a:p>
                  </a:txBody>
                  <a:tcPr anchor="ctr"/>
                </a:tc>
                <a:tc>
                  <a:txBody>
                    <a:bodyPr/>
                    <a:lstStyle/>
                    <a:p>
                      <a:r>
                        <a:rPr lang="en-US" sz="1100"/>
                        <a:t>Success</a:t>
                      </a:r>
                    </a:p>
                  </a:txBody>
                  <a:tcPr anchor="ctr"/>
                </a:tc>
                <a:tc>
                  <a:txBody>
                    <a:bodyPr/>
                    <a:lstStyle/>
                    <a:p>
                      <a:r>
                        <a:rPr lang="en-US" sz="1100"/>
                        <a:t>No attempt</a:t>
                      </a:r>
                    </a:p>
                  </a:txBody>
                  <a:tcPr anchor="ctr"/>
                </a:tc>
                <a:extLst>
                  <a:ext uri="{0D108BD9-81ED-4DB2-BD59-A6C34878D82A}">
                    <a16:rowId xmlns:a16="http://schemas.microsoft.com/office/drawing/2014/main" val="1633995040"/>
                  </a:ext>
                </a:extLst>
              </a:tr>
              <a:tr h="264547">
                <a:tc>
                  <a:txBody>
                    <a:bodyPr/>
                    <a:lstStyle/>
                    <a:p>
                      <a:r>
                        <a:rPr lang="en-US" sz="1100"/>
                        <a:t>2013-03-01</a:t>
                      </a:r>
                    </a:p>
                  </a:txBody>
                  <a:tcPr anchor="ctr"/>
                </a:tc>
                <a:tc>
                  <a:txBody>
                    <a:bodyPr/>
                    <a:lstStyle/>
                    <a:p>
                      <a:r>
                        <a:rPr lang="en-US" sz="1100"/>
                        <a:t>15:10:00</a:t>
                      </a:r>
                    </a:p>
                  </a:txBody>
                  <a:tcPr anchor="ctr"/>
                </a:tc>
                <a:tc>
                  <a:txBody>
                    <a:bodyPr/>
                    <a:lstStyle/>
                    <a:p>
                      <a:r>
                        <a:rPr lang="en-US" sz="1100"/>
                        <a:t>F9 v1.0 B0007</a:t>
                      </a:r>
                    </a:p>
                  </a:txBody>
                  <a:tcPr anchor="ctr"/>
                </a:tc>
                <a:tc>
                  <a:txBody>
                    <a:bodyPr/>
                    <a:lstStyle/>
                    <a:p>
                      <a:r>
                        <a:rPr lang="en-US" sz="1100"/>
                        <a:t>CCAFS LC-40</a:t>
                      </a:r>
                    </a:p>
                  </a:txBody>
                  <a:tcPr anchor="ctr"/>
                </a:tc>
                <a:tc>
                  <a:txBody>
                    <a:bodyPr/>
                    <a:lstStyle/>
                    <a:p>
                      <a:r>
                        <a:rPr lang="en-US" sz="1100"/>
                        <a:t>SpaceX CRS-2</a:t>
                      </a:r>
                    </a:p>
                  </a:txBody>
                  <a:tcPr anchor="ctr"/>
                </a:tc>
                <a:tc>
                  <a:txBody>
                    <a:bodyPr/>
                    <a:lstStyle/>
                    <a:p>
                      <a:r>
                        <a:rPr lang="en-US" sz="1100"/>
                        <a:t>677</a:t>
                      </a:r>
                    </a:p>
                  </a:txBody>
                  <a:tcPr anchor="ctr"/>
                </a:tc>
                <a:tc>
                  <a:txBody>
                    <a:bodyPr/>
                    <a:lstStyle/>
                    <a:p>
                      <a:r>
                        <a:rPr lang="en-US" sz="1100"/>
                        <a:t>LEO</a:t>
                      </a:r>
                    </a:p>
                  </a:txBody>
                  <a:tcPr anchor="ctr"/>
                </a:tc>
                <a:tc>
                  <a:txBody>
                    <a:bodyPr/>
                    <a:lstStyle/>
                    <a:p>
                      <a:r>
                        <a:rPr lang="en-US" sz="1100"/>
                        <a:t>NASA (CRS)</a:t>
                      </a:r>
                    </a:p>
                  </a:txBody>
                  <a:tcPr anchor="ctr"/>
                </a:tc>
                <a:tc>
                  <a:txBody>
                    <a:bodyPr/>
                    <a:lstStyle/>
                    <a:p>
                      <a:r>
                        <a:rPr lang="en-US" sz="1100"/>
                        <a:t>Success</a:t>
                      </a:r>
                    </a:p>
                  </a:txBody>
                  <a:tcPr anchor="ctr"/>
                </a:tc>
                <a:tc>
                  <a:txBody>
                    <a:bodyPr/>
                    <a:lstStyle/>
                    <a:p>
                      <a:r>
                        <a:rPr lang="en-US" sz="1100" dirty="0"/>
                        <a:t>No attempt</a:t>
                      </a:r>
                    </a:p>
                  </a:txBody>
                  <a:tcPr anchor="ctr"/>
                </a:tc>
                <a:extLst>
                  <a:ext uri="{0D108BD9-81ED-4DB2-BD59-A6C34878D82A}">
                    <a16:rowId xmlns:a16="http://schemas.microsoft.com/office/drawing/2014/main" val="1028765873"/>
                  </a:ext>
                </a:extLst>
              </a:tr>
            </a:tbl>
          </a:graphicData>
        </a:graphic>
      </p:graphicFrame>
    </p:spTree>
    <p:extLst>
      <p:ext uri="{BB962C8B-B14F-4D97-AF65-F5344CB8AC3E}">
        <p14:creationId xmlns:p14="http://schemas.microsoft.com/office/powerpoint/2010/main" val="17947386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02095" y="2666198"/>
            <a:ext cx="9643445" cy="2095851"/>
          </a:xfrm>
          <a:prstGeom prst="rect">
            <a:avLst/>
          </a:prstGeom>
        </p:spPr>
        <p:txBody>
          <a:bodyPr>
            <a:normAutofit/>
          </a:bodyPr>
          <a:lstStyle/>
          <a:p>
            <a:pPr marL="0" indent="0">
              <a:lnSpc>
                <a:spcPct val="100000"/>
              </a:lnSpc>
              <a:spcBef>
                <a:spcPts val="1400"/>
              </a:spcBef>
              <a:buNone/>
            </a:pPr>
            <a:r>
              <a:rPr lang="en-US" sz="2400" dirty="0">
                <a:latin typeface="Arial" panose="020B0604020202020204" pitchFamily="34" charset="0"/>
                <a:cs typeface="Arial" panose="020B0604020202020204" pitchFamily="34" charset="0"/>
              </a:rPr>
              <a:t>The total payload mass of all SpaceX launches to date is </a:t>
            </a:r>
            <a:r>
              <a:rPr lang="en-US" sz="2400" b="1" dirty="0">
                <a:latin typeface="Arial" panose="020B0604020202020204" pitchFamily="34" charset="0"/>
                <a:cs typeface="Arial" panose="020B0604020202020204" pitchFamily="34" charset="0"/>
              </a:rPr>
              <a:t>99,980 kg</a:t>
            </a:r>
            <a:r>
              <a:rPr lang="en-US" sz="2400" dirty="0">
                <a:latin typeface="Arial" panose="020B0604020202020204" pitchFamily="34" charset="0"/>
                <a:cs typeface="Arial" panose="020B0604020202020204" pitchFamily="34" charset="0"/>
              </a:rPr>
              <a:t>. This value reflects the combined weight of all payloads across all recorded missions, highlighting the significant capacity of SpaceX rockets for delivering cargo to space.</a:t>
            </a:r>
            <a:endParaRPr lang="en-US" sz="2200" dirty="0">
              <a:solidFill>
                <a:schemeClr val="accent3">
                  <a:lumMod val="25000"/>
                </a:schemeClr>
              </a:solidFill>
              <a:latin typeface="Arial" panose="020B0604020202020204" pitchFamily="34" charset="0"/>
              <a:cs typeface="Arial" panose="020B0604020202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graphicFrame>
        <p:nvGraphicFramePr>
          <p:cNvPr id="6" name="Table 5">
            <a:extLst>
              <a:ext uri="{FF2B5EF4-FFF2-40B4-BE49-F238E27FC236}">
                <a16:creationId xmlns:a16="http://schemas.microsoft.com/office/drawing/2014/main" id="{57313F47-B733-454A-9472-D87F92457712}"/>
              </a:ext>
            </a:extLst>
          </p:cNvPr>
          <p:cNvGraphicFramePr>
            <a:graphicFrameLocks noGrp="1"/>
          </p:cNvGraphicFramePr>
          <p:nvPr>
            <p:extLst>
              <p:ext uri="{D42A27DB-BD31-4B8C-83A1-F6EECF244321}">
                <p14:modId xmlns:p14="http://schemas.microsoft.com/office/powerpoint/2010/main" val="517091527"/>
              </p:ext>
            </p:extLst>
          </p:nvPr>
        </p:nvGraphicFramePr>
        <p:xfrm>
          <a:off x="1002096" y="1574800"/>
          <a:ext cx="2414872" cy="741680"/>
        </p:xfrm>
        <a:graphic>
          <a:graphicData uri="http://schemas.openxmlformats.org/drawingml/2006/table">
            <a:tbl>
              <a:tblPr firstRow="1" bandRow="1">
                <a:tableStyleId>{5C22544A-7EE6-4342-B048-85BDC9FD1C3A}</a:tableStyleId>
              </a:tblPr>
              <a:tblGrid>
                <a:gridCol w="2414872">
                  <a:extLst>
                    <a:ext uri="{9D8B030D-6E8A-4147-A177-3AD203B41FA5}">
                      <a16:colId xmlns:a16="http://schemas.microsoft.com/office/drawing/2014/main" val="191428511"/>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bg1"/>
                          </a:solidFill>
                          <a:latin typeface="Arial" panose="020B0604020202020204" pitchFamily="34" charset="0"/>
                          <a:cs typeface="Arial" panose="020B0604020202020204" pitchFamily="34" charset="0"/>
                        </a:rPr>
                        <a:t>Total Payload Mass</a:t>
                      </a:r>
                    </a:p>
                  </a:txBody>
                  <a:tcPr/>
                </a:tc>
                <a:extLst>
                  <a:ext uri="{0D108BD9-81ED-4DB2-BD59-A6C34878D82A}">
                    <a16:rowId xmlns:a16="http://schemas.microsoft.com/office/drawing/2014/main" val="86945815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accent3">
                              <a:lumMod val="25000"/>
                            </a:schemeClr>
                          </a:solidFill>
                          <a:latin typeface="Arial" panose="020B0604020202020204" pitchFamily="34" charset="0"/>
                          <a:cs typeface="Arial" panose="020B0604020202020204" pitchFamily="34" charset="0"/>
                        </a:rPr>
                        <a:t>99980</a:t>
                      </a:r>
                    </a:p>
                  </a:txBody>
                  <a:tcPr/>
                </a:tc>
                <a:extLst>
                  <a:ext uri="{0D108BD9-81ED-4DB2-BD59-A6C34878D82A}">
                    <a16:rowId xmlns:a16="http://schemas.microsoft.com/office/drawing/2014/main" val="1153646504"/>
                  </a:ext>
                </a:extLst>
              </a:tr>
            </a:tbl>
          </a:graphicData>
        </a:graphic>
      </p:graphicFrame>
    </p:spTree>
    <p:extLst>
      <p:ext uri="{BB962C8B-B14F-4D97-AF65-F5344CB8AC3E}">
        <p14:creationId xmlns:p14="http://schemas.microsoft.com/office/powerpoint/2010/main" val="4010014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0" y="1425798"/>
            <a:ext cx="10232769" cy="500141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chemeClr val="tx1"/>
                </a:solidFill>
                <a:latin typeface="Arial" panose="020B0604020202020204" pitchFamily="34" charset="0"/>
                <a:cs typeface="Arial" panose="020B0604020202020204" pitchFamily="34" charset="0"/>
              </a:rPr>
              <a:t>Data Collection Integration:</a:t>
            </a:r>
          </a:p>
          <a:p>
            <a:pPr>
              <a:lnSpc>
                <a:spcPct val="100000"/>
              </a:lnSpc>
              <a:spcBef>
                <a:spcPts val="1400"/>
              </a:spcBef>
            </a:pPr>
            <a:r>
              <a:rPr lang="en-US" sz="2400" dirty="0">
                <a:solidFill>
                  <a:schemeClr val="tx1"/>
                </a:solidFill>
                <a:latin typeface="Arial" panose="020B0604020202020204" pitchFamily="34" charset="0"/>
                <a:cs typeface="Arial" panose="020B0604020202020204" pitchFamily="34" charset="0"/>
              </a:rPr>
              <a:t>Integrated data from SpaceX API and Wikipedia</a:t>
            </a:r>
          </a:p>
          <a:p>
            <a:pPr>
              <a:lnSpc>
                <a:spcPct val="100000"/>
              </a:lnSpc>
              <a:spcBef>
                <a:spcPts val="1400"/>
              </a:spcBef>
            </a:pPr>
            <a:r>
              <a:rPr lang="en-US" sz="2400" dirty="0">
                <a:solidFill>
                  <a:schemeClr val="tx1"/>
                </a:solidFill>
                <a:latin typeface="Arial" panose="020B0604020202020204" pitchFamily="34" charset="0"/>
                <a:cs typeface="Arial" panose="020B0604020202020204" pitchFamily="34" charset="0"/>
              </a:rPr>
              <a:t>Created comprehensive launch database</a:t>
            </a:r>
          </a:p>
          <a:p>
            <a:pPr>
              <a:lnSpc>
                <a:spcPct val="100000"/>
              </a:lnSpc>
              <a:spcBef>
                <a:spcPts val="1400"/>
              </a:spcBef>
            </a:pPr>
            <a:r>
              <a:rPr lang="en-US" sz="2400" dirty="0">
                <a:solidFill>
                  <a:schemeClr val="tx1"/>
                </a:solidFill>
                <a:latin typeface="Arial" panose="020B0604020202020204" pitchFamily="34" charset="0"/>
                <a:cs typeface="Arial" panose="020B0604020202020204" pitchFamily="34" charset="0"/>
              </a:rPr>
              <a:t>Developed automated data collection pipeline </a:t>
            </a:r>
          </a:p>
          <a:p>
            <a:pPr marL="0" indent="0">
              <a:lnSpc>
                <a:spcPct val="100000"/>
              </a:lnSpc>
              <a:spcBef>
                <a:spcPts val="1400"/>
              </a:spcBef>
              <a:buNone/>
            </a:pPr>
            <a:r>
              <a:rPr lang="en-US" sz="2400" b="1" dirty="0">
                <a:solidFill>
                  <a:schemeClr val="tx1"/>
                </a:solidFill>
                <a:latin typeface="Arial" panose="020B0604020202020204" pitchFamily="34" charset="0"/>
                <a:cs typeface="Arial" panose="020B0604020202020204" pitchFamily="34" charset="0"/>
              </a:rPr>
              <a:t>Data Analysis Process</a:t>
            </a:r>
          </a:p>
          <a:p>
            <a:pPr>
              <a:lnSpc>
                <a:spcPct val="100000"/>
              </a:lnSpc>
              <a:spcBef>
                <a:spcPts val="1400"/>
              </a:spcBef>
            </a:pPr>
            <a:r>
              <a:rPr lang="en-US" sz="2400" dirty="0">
                <a:solidFill>
                  <a:schemeClr val="tx1"/>
                </a:solidFill>
                <a:latin typeface="Arial" panose="020B0604020202020204" pitchFamily="34" charset="0"/>
                <a:cs typeface="Arial" panose="020B0604020202020204" pitchFamily="34" charset="0"/>
              </a:rPr>
              <a:t>Cleaned and preprocessed launch data</a:t>
            </a:r>
          </a:p>
          <a:p>
            <a:pPr>
              <a:lnSpc>
                <a:spcPct val="100000"/>
              </a:lnSpc>
              <a:spcBef>
                <a:spcPts val="1400"/>
              </a:spcBef>
            </a:pPr>
            <a:r>
              <a:rPr lang="en-US" sz="2400" dirty="0">
                <a:solidFill>
                  <a:schemeClr val="tx1"/>
                </a:solidFill>
                <a:latin typeface="Arial" panose="020B0604020202020204" pitchFamily="34" charset="0"/>
                <a:cs typeface="Arial" panose="020B0604020202020204" pitchFamily="34" charset="0"/>
              </a:rPr>
              <a:t>Conducted exploratory data analysis</a:t>
            </a:r>
          </a:p>
          <a:p>
            <a:pPr>
              <a:lnSpc>
                <a:spcPct val="100000"/>
              </a:lnSpc>
              <a:spcBef>
                <a:spcPts val="1400"/>
              </a:spcBef>
            </a:pPr>
            <a:r>
              <a:rPr lang="en-US" sz="2400" dirty="0">
                <a:solidFill>
                  <a:schemeClr val="tx1"/>
                </a:solidFill>
                <a:latin typeface="Arial" panose="020B0604020202020204" pitchFamily="34" charset="0"/>
                <a:cs typeface="Arial" panose="020B0604020202020204" pitchFamily="34" charset="0"/>
              </a:rPr>
              <a:t>Built interactive visualization dashboards</a:t>
            </a:r>
          </a:p>
          <a:p>
            <a:pPr>
              <a:lnSpc>
                <a:spcPct val="100000"/>
              </a:lnSpc>
              <a:spcBef>
                <a:spcPts val="1400"/>
              </a:spcBef>
            </a:pPr>
            <a:r>
              <a:rPr lang="en-US" sz="2400" dirty="0">
                <a:solidFill>
                  <a:schemeClr val="tx1"/>
                </a:solidFill>
                <a:latin typeface="Arial" panose="020B0604020202020204" pitchFamily="34" charset="0"/>
                <a:cs typeface="Arial" panose="020B0604020202020204" pitchFamily="34" charset="0"/>
              </a:rPr>
              <a:t>Developed predictive machine learning models</a:t>
            </a:r>
            <a:endParaRPr lang="en-US" sz="1600" dirty="0">
              <a:solidFill>
                <a:schemeClr val="tx1"/>
              </a:solidFill>
              <a:latin typeface="Arial" panose="020B0604020202020204" pitchFamily="34" charset="0"/>
              <a:cs typeface="Arial" panose="020B0604020202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 Methodology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02095" y="2560318"/>
            <a:ext cx="9745589" cy="1556837"/>
          </a:xfrm>
          <a:prstGeom prst="rect">
            <a:avLst/>
          </a:prstGeom>
        </p:spPr>
        <p:txBody>
          <a:bodyPr>
            <a:normAutofit/>
          </a:bodyPr>
          <a:lstStyle/>
          <a:p>
            <a:pPr marL="0" indent="0">
              <a:lnSpc>
                <a:spcPct val="100000"/>
              </a:lnSpc>
              <a:spcBef>
                <a:spcPts val="1400"/>
              </a:spcBef>
              <a:buNone/>
            </a:pPr>
            <a:r>
              <a:rPr lang="en-US" sz="2400" dirty="0">
                <a:latin typeface="Arial" panose="020B0604020202020204" pitchFamily="34" charset="0"/>
                <a:cs typeface="Arial" panose="020B0604020202020204" pitchFamily="34" charset="0"/>
              </a:rPr>
              <a:t>The average payload mass carried by the </a:t>
            </a:r>
            <a:r>
              <a:rPr lang="en-US" sz="2400" b="1" dirty="0">
                <a:latin typeface="Arial" panose="020B0604020202020204" pitchFamily="34" charset="0"/>
                <a:cs typeface="Arial" panose="020B0604020202020204" pitchFamily="34" charset="0"/>
              </a:rPr>
              <a:t>F9 v1.1 booster version</a:t>
            </a:r>
            <a:r>
              <a:rPr lang="en-US" sz="2400" dirty="0">
                <a:latin typeface="Arial" panose="020B0604020202020204" pitchFamily="34" charset="0"/>
                <a:cs typeface="Arial" panose="020B0604020202020204" pitchFamily="34" charset="0"/>
              </a:rPr>
              <a:t> is approximately </a:t>
            </a:r>
            <a:r>
              <a:rPr lang="en-US" sz="2400" b="1" dirty="0">
                <a:latin typeface="Arial" panose="020B0604020202020204" pitchFamily="34" charset="0"/>
                <a:cs typeface="Arial" panose="020B0604020202020204" pitchFamily="34" charset="0"/>
              </a:rPr>
              <a:t>2,534.66 kg</a:t>
            </a:r>
            <a:r>
              <a:rPr lang="en-US" sz="2400" dirty="0">
                <a:latin typeface="Arial" panose="020B0604020202020204" pitchFamily="34" charset="0"/>
                <a:cs typeface="Arial" panose="020B0604020202020204" pitchFamily="34" charset="0"/>
              </a:rPr>
              <a:t>. This suggests that the F9 v1.1 has been used for medium-weight payloads compared to other booster versions, reflecting its design and mission requirements.</a:t>
            </a:r>
            <a:endParaRPr lang="en-US" sz="2200" dirty="0">
              <a:solidFill>
                <a:schemeClr val="accent3">
                  <a:lumMod val="25000"/>
                </a:schemeClr>
              </a:solidFill>
              <a:latin typeface="Arial" panose="020B0604020202020204" pitchFamily="34" charset="0"/>
              <a:cs typeface="Arial" panose="020B0604020202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graphicFrame>
        <p:nvGraphicFramePr>
          <p:cNvPr id="6" name="Table 5">
            <a:extLst>
              <a:ext uri="{FF2B5EF4-FFF2-40B4-BE49-F238E27FC236}">
                <a16:creationId xmlns:a16="http://schemas.microsoft.com/office/drawing/2014/main" id="{7B0C969F-2618-4648-B6B4-855117750AC3}"/>
              </a:ext>
            </a:extLst>
          </p:cNvPr>
          <p:cNvGraphicFramePr>
            <a:graphicFrameLocks noGrp="1"/>
          </p:cNvGraphicFramePr>
          <p:nvPr>
            <p:extLst>
              <p:ext uri="{D42A27DB-BD31-4B8C-83A1-F6EECF244321}">
                <p14:modId xmlns:p14="http://schemas.microsoft.com/office/powerpoint/2010/main" val="1862035034"/>
              </p:ext>
            </p:extLst>
          </p:nvPr>
        </p:nvGraphicFramePr>
        <p:xfrm>
          <a:off x="1002095" y="1574800"/>
          <a:ext cx="5870343" cy="741680"/>
        </p:xfrm>
        <a:graphic>
          <a:graphicData uri="http://schemas.openxmlformats.org/drawingml/2006/table">
            <a:tbl>
              <a:tblPr firstRow="1" bandRow="1">
                <a:tableStyleId>{5C22544A-7EE6-4342-B048-85BDC9FD1C3A}</a:tableStyleId>
              </a:tblPr>
              <a:tblGrid>
                <a:gridCol w="5870343">
                  <a:extLst>
                    <a:ext uri="{9D8B030D-6E8A-4147-A177-3AD203B41FA5}">
                      <a16:colId xmlns:a16="http://schemas.microsoft.com/office/drawing/2014/main" val="191428511"/>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bg1"/>
                          </a:solidFill>
                          <a:latin typeface="Arial" panose="020B0604020202020204" pitchFamily="34" charset="0"/>
                          <a:cs typeface="Arial" panose="020B0604020202020204" pitchFamily="34" charset="0"/>
                        </a:rPr>
                        <a:t>Average Payload Mass by booster version F9 v1.1</a:t>
                      </a:r>
                    </a:p>
                  </a:txBody>
                  <a:tcPr/>
                </a:tc>
                <a:extLst>
                  <a:ext uri="{0D108BD9-81ED-4DB2-BD59-A6C34878D82A}">
                    <a16:rowId xmlns:a16="http://schemas.microsoft.com/office/drawing/2014/main" val="86945815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accent3">
                              <a:lumMod val="25000"/>
                            </a:schemeClr>
                          </a:solidFill>
                          <a:latin typeface="Arial" panose="020B0604020202020204" pitchFamily="34" charset="0"/>
                          <a:cs typeface="Arial" panose="020B0604020202020204" pitchFamily="34" charset="0"/>
                        </a:rPr>
                        <a:t>2534.66</a:t>
                      </a:r>
                    </a:p>
                  </a:txBody>
                  <a:tcPr/>
                </a:tc>
                <a:extLst>
                  <a:ext uri="{0D108BD9-81ED-4DB2-BD59-A6C34878D82A}">
                    <a16:rowId xmlns:a16="http://schemas.microsoft.com/office/drawing/2014/main" val="1153646504"/>
                  </a:ext>
                </a:extLst>
              </a:tr>
            </a:tbl>
          </a:graphicData>
        </a:graphic>
      </p:graphicFrame>
    </p:spTree>
    <p:extLst>
      <p:ext uri="{BB962C8B-B14F-4D97-AF65-F5344CB8AC3E}">
        <p14:creationId xmlns:p14="http://schemas.microsoft.com/office/powerpoint/2010/main" val="27355605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906390" y="3478943"/>
            <a:ext cx="9781571" cy="1354706"/>
          </a:xfrm>
          <a:prstGeom prst="rect">
            <a:avLst/>
          </a:prstGeom>
        </p:spPr>
        <p:txBody>
          <a:bodyPr lIns="91440" tIns="45720" rIns="91440" bIns="45720" anchor="t">
            <a:normAutofit lnSpcReduction="10000"/>
          </a:bodyPr>
          <a:lstStyle/>
          <a:p>
            <a:pPr marL="0" indent="0">
              <a:lnSpc>
                <a:spcPct val="100000"/>
              </a:lnSpc>
              <a:spcBef>
                <a:spcPts val="1400"/>
              </a:spcBef>
              <a:buNone/>
            </a:pPr>
            <a:r>
              <a:rPr lang="en-US" sz="2200" dirty="0">
                <a:solidFill>
                  <a:schemeClr val="accent3">
                    <a:lumMod val="25000"/>
                  </a:schemeClr>
                </a:solidFill>
                <a:latin typeface="Arial" panose="020B0604020202020204" pitchFamily="34" charset="0"/>
                <a:cs typeface="Arial" panose="020B0604020202020204" pitchFamily="34" charset="0"/>
              </a:rPr>
              <a:t>The first successful ground landing occurred on January 8, 2018, at 1:00 UTC during the Zuma mission, launched from CCAFS SLC-40. The rocket successfully delivered a 5000 kg payload to a LEO (Low Earth Orbit), marking a milestone in reusable rocket technology.</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graphicFrame>
        <p:nvGraphicFramePr>
          <p:cNvPr id="6" name="Table 5">
            <a:extLst>
              <a:ext uri="{FF2B5EF4-FFF2-40B4-BE49-F238E27FC236}">
                <a16:creationId xmlns:a16="http://schemas.microsoft.com/office/drawing/2014/main" id="{F5E7599C-10F0-4D11-995C-F8D7F3DE8C71}"/>
              </a:ext>
            </a:extLst>
          </p:cNvPr>
          <p:cNvGraphicFramePr>
            <a:graphicFrameLocks noGrp="1"/>
          </p:cNvGraphicFramePr>
          <p:nvPr>
            <p:extLst>
              <p:ext uri="{D42A27DB-BD31-4B8C-83A1-F6EECF244321}">
                <p14:modId xmlns:p14="http://schemas.microsoft.com/office/powerpoint/2010/main" val="3843244842"/>
              </p:ext>
            </p:extLst>
          </p:nvPr>
        </p:nvGraphicFramePr>
        <p:xfrm>
          <a:off x="906390" y="1452815"/>
          <a:ext cx="10304390" cy="1676400"/>
        </p:xfrm>
        <a:graphic>
          <a:graphicData uri="http://schemas.openxmlformats.org/drawingml/2006/table">
            <a:tbl>
              <a:tblPr firstRow="1" bandRow="1">
                <a:tableStyleId>{5C22544A-7EE6-4342-B048-85BDC9FD1C3A}</a:tableStyleId>
              </a:tblPr>
              <a:tblGrid>
                <a:gridCol w="1030439">
                  <a:extLst>
                    <a:ext uri="{9D8B030D-6E8A-4147-A177-3AD203B41FA5}">
                      <a16:colId xmlns:a16="http://schemas.microsoft.com/office/drawing/2014/main" val="1366661348"/>
                    </a:ext>
                  </a:extLst>
                </a:gridCol>
                <a:gridCol w="1030439">
                  <a:extLst>
                    <a:ext uri="{9D8B030D-6E8A-4147-A177-3AD203B41FA5}">
                      <a16:colId xmlns:a16="http://schemas.microsoft.com/office/drawing/2014/main" val="139975992"/>
                    </a:ext>
                  </a:extLst>
                </a:gridCol>
                <a:gridCol w="1030439">
                  <a:extLst>
                    <a:ext uri="{9D8B030D-6E8A-4147-A177-3AD203B41FA5}">
                      <a16:colId xmlns:a16="http://schemas.microsoft.com/office/drawing/2014/main" val="1356154692"/>
                    </a:ext>
                  </a:extLst>
                </a:gridCol>
                <a:gridCol w="1030439">
                  <a:extLst>
                    <a:ext uri="{9D8B030D-6E8A-4147-A177-3AD203B41FA5}">
                      <a16:colId xmlns:a16="http://schemas.microsoft.com/office/drawing/2014/main" val="304995511"/>
                    </a:ext>
                  </a:extLst>
                </a:gridCol>
                <a:gridCol w="1030439">
                  <a:extLst>
                    <a:ext uri="{9D8B030D-6E8A-4147-A177-3AD203B41FA5}">
                      <a16:colId xmlns:a16="http://schemas.microsoft.com/office/drawing/2014/main" val="42956495"/>
                    </a:ext>
                  </a:extLst>
                </a:gridCol>
                <a:gridCol w="1030439">
                  <a:extLst>
                    <a:ext uri="{9D8B030D-6E8A-4147-A177-3AD203B41FA5}">
                      <a16:colId xmlns:a16="http://schemas.microsoft.com/office/drawing/2014/main" val="2153817751"/>
                    </a:ext>
                  </a:extLst>
                </a:gridCol>
                <a:gridCol w="1030439">
                  <a:extLst>
                    <a:ext uri="{9D8B030D-6E8A-4147-A177-3AD203B41FA5}">
                      <a16:colId xmlns:a16="http://schemas.microsoft.com/office/drawing/2014/main" val="1878307673"/>
                    </a:ext>
                  </a:extLst>
                </a:gridCol>
                <a:gridCol w="1030439">
                  <a:extLst>
                    <a:ext uri="{9D8B030D-6E8A-4147-A177-3AD203B41FA5}">
                      <a16:colId xmlns:a16="http://schemas.microsoft.com/office/drawing/2014/main" val="3311061785"/>
                    </a:ext>
                  </a:extLst>
                </a:gridCol>
                <a:gridCol w="1030439">
                  <a:extLst>
                    <a:ext uri="{9D8B030D-6E8A-4147-A177-3AD203B41FA5}">
                      <a16:colId xmlns:a16="http://schemas.microsoft.com/office/drawing/2014/main" val="1788380510"/>
                    </a:ext>
                  </a:extLst>
                </a:gridCol>
                <a:gridCol w="1030439">
                  <a:extLst>
                    <a:ext uri="{9D8B030D-6E8A-4147-A177-3AD203B41FA5}">
                      <a16:colId xmlns:a16="http://schemas.microsoft.com/office/drawing/2014/main" val="1690954107"/>
                    </a:ext>
                  </a:extLst>
                </a:gridCol>
              </a:tblGrid>
              <a:tr h="370840">
                <a:tc>
                  <a:txBody>
                    <a:bodyPr/>
                    <a:lstStyle/>
                    <a:p>
                      <a:pPr algn="l" fontAlgn="ctr"/>
                      <a:r>
                        <a:rPr lang="en-US" sz="1400" b="1" dirty="0">
                          <a:effectLst/>
                        </a:rPr>
                        <a:t>Date</a:t>
                      </a:r>
                    </a:p>
                  </a:txBody>
                  <a:tcPr anchor="ctr"/>
                </a:tc>
                <a:tc>
                  <a:txBody>
                    <a:bodyPr/>
                    <a:lstStyle/>
                    <a:p>
                      <a:pPr algn="l" fontAlgn="ctr"/>
                      <a:r>
                        <a:rPr lang="en-US" sz="1400" b="1">
                          <a:effectLst/>
                        </a:rPr>
                        <a:t>Time (UTC)</a:t>
                      </a:r>
                    </a:p>
                  </a:txBody>
                  <a:tcPr anchor="ctr"/>
                </a:tc>
                <a:tc>
                  <a:txBody>
                    <a:bodyPr/>
                    <a:lstStyle/>
                    <a:p>
                      <a:pPr algn="l" fontAlgn="ctr"/>
                      <a:r>
                        <a:rPr lang="en-US" sz="1400" b="1" dirty="0" err="1">
                          <a:effectLst/>
                        </a:rPr>
                        <a:t>Booster_Version</a:t>
                      </a:r>
                      <a:endParaRPr lang="en-US" sz="1400" b="1" dirty="0">
                        <a:effectLst/>
                      </a:endParaRPr>
                    </a:p>
                  </a:txBody>
                  <a:tcPr anchor="ctr"/>
                </a:tc>
                <a:tc>
                  <a:txBody>
                    <a:bodyPr/>
                    <a:lstStyle/>
                    <a:p>
                      <a:pPr algn="l" fontAlgn="ctr"/>
                      <a:r>
                        <a:rPr lang="en-US" sz="1400" b="1">
                          <a:effectLst/>
                        </a:rPr>
                        <a:t>Launch_Site</a:t>
                      </a:r>
                    </a:p>
                  </a:txBody>
                  <a:tcPr anchor="ctr"/>
                </a:tc>
                <a:tc>
                  <a:txBody>
                    <a:bodyPr/>
                    <a:lstStyle/>
                    <a:p>
                      <a:pPr algn="l" fontAlgn="ctr"/>
                      <a:r>
                        <a:rPr lang="en-US" sz="1400" b="1">
                          <a:effectLst/>
                        </a:rPr>
                        <a:t>Payload</a:t>
                      </a:r>
                    </a:p>
                  </a:txBody>
                  <a:tcPr anchor="ctr"/>
                </a:tc>
                <a:tc>
                  <a:txBody>
                    <a:bodyPr/>
                    <a:lstStyle/>
                    <a:p>
                      <a:pPr algn="l" fontAlgn="ctr"/>
                      <a:r>
                        <a:rPr lang="en-US" sz="1400" b="1">
                          <a:effectLst/>
                        </a:rPr>
                        <a:t>PAYLOAD_MASS__KG_</a:t>
                      </a:r>
                    </a:p>
                  </a:txBody>
                  <a:tcPr anchor="ctr"/>
                </a:tc>
                <a:tc>
                  <a:txBody>
                    <a:bodyPr/>
                    <a:lstStyle/>
                    <a:p>
                      <a:pPr algn="l" fontAlgn="ctr"/>
                      <a:r>
                        <a:rPr lang="en-US" sz="1400" b="1">
                          <a:effectLst/>
                        </a:rPr>
                        <a:t>Orbit</a:t>
                      </a:r>
                    </a:p>
                  </a:txBody>
                  <a:tcPr anchor="ctr"/>
                </a:tc>
                <a:tc>
                  <a:txBody>
                    <a:bodyPr/>
                    <a:lstStyle/>
                    <a:p>
                      <a:pPr algn="l" fontAlgn="ctr"/>
                      <a:r>
                        <a:rPr lang="en-US" sz="1400" b="1">
                          <a:effectLst/>
                        </a:rPr>
                        <a:t>Customer</a:t>
                      </a:r>
                    </a:p>
                  </a:txBody>
                  <a:tcPr anchor="ctr"/>
                </a:tc>
                <a:tc>
                  <a:txBody>
                    <a:bodyPr/>
                    <a:lstStyle/>
                    <a:p>
                      <a:pPr algn="l" fontAlgn="ctr"/>
                      <a:r>
                        <a:rPr lang="en-US" sz="1400" b="1">
                          <a:effectLst/>
                        </a:rPr>
                        <a:t>Mission_Outcome</a:t>
                      </a:r>
                    </a:p>
                  </a:txBody>
                  <a:tcPr anchor="ctr"/>
                </a:tc>
                <a:tc>
                  <a:txBody>
                    <a:bodyPr/>
                    <a:lstStyle/>
                    <a:p>
                      <a:pPr algn="l" fontAlgn="ctr"/>
                      <a:r>
                        <a:rPr lang="en-US" sz="1400" b="1">
                          <a:effectLst/>
                        </a:rPr>
                        <a:t>Landing_Outcome</a:t>
                      </a:r>
                    </a:p>
                  </a:txBody>
                  <a:tcPr anchor="ctr"/>
                </a:tc>
                <a:extLst>
                  <a:ext uri="{0D108BD9-81ED-4DB2-BD59-A6C34878D82A}">
                    <a16:rowId xmlns:a16="http://schemas.microsoft.com/office/drawing/2014/main" val="592171615"/>
                  </a:ext>
                </a:extLst>
              </a:tr>
              <a:tr h="370840">
                <a:tc>
                  <a:txBody>
                    <a:bodyPr/>
                    <a:lstStyle/>
                    <a:p>
                      <a:pPr algn="l" fontAlgn="ctr"/>
                      <a:r>
                        <a:rPr lang="en-US" sz="1400">
                          <a:effectLst/>
                        </a:rPr>
                        <a:t>2018-01-08</a:t>
                      </a:r>
                    </a:p>
                  </a:txBody>
                  <a:tcPr anchor="ctr"/>
                </a:tc>
                <a:tc>
                  <a:txBody>
                    <a:bodyPr/>
                    <a:lstStyle/>
                    <a:p>
                      <a:pPr algn="l" fontAlgn="ctr"/>
                      <a:r>
                        <a:rPr lang="en-US" sz="1400">
                          <a:effectLst/>
                        </a:rPr>
                        <a:t>1:00:00</a:t>
                      </a:r>
                    </a:p>
                  </a:txBody>
                  <a:tcPr anchor="ctr"/>
                </a:tc>
                <a:tc>
                  <a:txBody>
                    <a:bodyPr/>
                    <a:lstStyle/>
                    <a:p>
                      <a:pPr algn="l" fontAlgn="ctr"/>
                      <a:r>
                        <a:rPr lang="en-US" sz="1400">
                          <a:effectLst/>
                        </a:rPr>
                        <a:t>F9 B4 B1043.1</a:t>
                      </a:r>
                    </a:p>
                  </a:txBody>
                  <a:tcPr anchor="ctr"/>
                </a:tc>
                <a:tc>
                  <a:txBody>
                    <a:bodyPr/>
                    <a:lstStyle/>
                    <a:p>
                      <a:pPr algn="l" fontAlgn="ctr"/>
                      <a:r>
                        <a:rPr lang="en-US" sz="1400">
                          <a:effectLst/>
                        </a:rPr>
                        <a:t>CCAFS SLC-40</a:t>
                      </a:r>
                    </a:p>
                  </a:txBody>
                  <a:tcPr anchor="ctr"/>
                </a:tc>
                <a:tc>
                  <a:txBody>
                    <a:bodyPr/>
                    <a:lstStyle/>
                    <a:p>
                      <a:pPr algn="l" fontAlgn="ctr"/>
                      <a:r>
                        <a:rPr lang="en-US" sz="1400">
                          <a:effectLst/>
                        </a:rPr>
                        <a:t>Zuma</a:t>
                      </a:r>
                    </a:p>
                  </a:txBody>
                  <a:tcPr anchor="ctr"/>
                </a:tc>
                <a:tc>
                  <a:txBody>
                    <a:bodyPr/>
                    <a:lstStyle/>
                    <a:p>
                      <a:pPr algn="l" fontAlgn="ctr"/>
                      <a:r>
                        <a:rPr lang="en-US" sz="1400">
                          <a:effectLst/>
                        </a:rPr>
                        <a:t>5000</a:t>
                      </a:r>
                    </a:p>
                  </a:txBody>
                  <a:tcPr anchor="ctr"/>
                </a:tc>
                <a:tc>
                  <a:txBody>
                    <a:bodyPr/>
                    <a:lstStyle/>
                    <a:p>
                      <a:pPr algn="l" fontAlgn="ctr"/>
                      <a:r>
                        <a:rPr lang="en-US" sz="1400">
                          <a:effectLst/>
                        </a:rPr>
                        <a:t>LEO</a:t>
                      </a:r>
                    </a:p>
                  </a:txBody>
                  <a:tcPr anchor="ctr"/>
                </a:tc>
                <a:tc>
                  <a:txBody>
                    <a:bodyPr/>
                    <a:lstStyle/>
                    <a:p>
                      <a:pPr algn="l" fontAlgn="ctr"/>
                      <a:r>
                        <a:rPr lang="en-US" sz="1400">
                          <a:effectLst/>
                        </a:rPr>
                        <a:t>Northrop Grumman</a:t>
                      </a:r>
                    </a:p>
                  </a:txBody>
                  <a:tcPr anchor="ctr"/>
                </a:tc>
                <a:tc>
                  <a:txBody>
                    <a:bodyPr/>
                    <a:lstStyle/>
                    <a:p>
                      <a:pPr algn="l" fontAlgn="ctr"/>
                      <a:r>
                        <a:rPr lang="en-US" sz="1400">
                          <a:effectLst/>
                        </a:rPr>
                        <a:t>Success (payload status unclear)</a:t>
                      </a:r>
                    </a:p>
                  </a:txBody>
                  <a:tcPr anchor="ctr"/>
                </a:tc>
                <a:tc>
                  <a:txBody>
                    <a:bodyPr/>
                    <a:lstStyle/>
                    <a:p>
                      <a:pPr algn="l" fontAlgn="ctr"/>
                      <a:r>
                        <a:rPr lang="en-US" sz="1400" dirty="0">
                          <a:effectLst/>
                        </a:rPr>
                        <a:t>Success (ground pad)</a:t>
                      </a:r>
                    </a:p>
                  </a:txBody>
                  <a:tcPr anchor="ctr"/>
                </a:tc>
                <a:extLst>
                  <a:ext uri="{0D108BD9-81ED-4DB2-BD59-A6C34878D82A}">
                    <a16:rowId xmlns:a16="http://schemas.microsoft.com/office/drawing/2014/main" val="3699735912"/>
                  </a:ext>
                </a:extLst>
              </a:tr>
            </a:tbl>
          </a:graphicData>
        </a:graphic>
      </p:graphicFrame>
    </p:spTree>
    <p:extLst>
      <p:ext uri="{BB962C8B-B14F-4D97-AF65-F5344CB8AC3E}">
        <p14:creationId xmlns:p14="http://schemas.microsoft.com/office/powerpoint/2010/main" val="14346799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3477229" y="1440447"/>
            <a:ext cx="7038370" cy="4736516"/>
          </a:xfrm>
          <a:prstGeom prst="rect">
            <a:avLst/>
          </a:prstGeom>
        </p:spPr>
        <p:txBody>
          <a:bodyPr lIns="91440" tIns="45720" rIns="91440" bIns="45720" anchor="t">
            <a:normAutofit/>
          </a:bodyPr>
          <a:lstStyle/>
          <a:p>
            <a:pPr marL="0" indent="0">
              <a:lnSpc>
                <a:spcPct val="100000"/>
              </a:lnSpc>
              <a:spcBef>
                <a:spcPts val="1400"/>
              </a:spcBef>
              <a:buNone/>
            </a:pPr>
            <a:r>
              <a:rPr lang="en-US" sz="2400" dirty="0">
                <a:latin typeface="Arial" panose="020B0604020202020204" pitchFamily="34" charset="0"/>
                <a:cs typeface="Arial" panose="020B0604020202020204" pitchFamily="34" charset="0"/>
              </a:rPr>
              <a:t>The above </a:t>
            </a:r>
            <a:r>
              <a:rPr lang="en-US" sz="2400" b="1" dirty="0">
                <a:latin typeface="Arial" panose="020B0604020202020204" pitchFamily="34" charset="0"/>
                <a:cs typeface="Arial" panose="020B0604020202020204" pitchFamily="34" charset="0"/>
              </a:rPr>
              <a:t>booster versions</a:t>
            </a:r>
            <a:r>
              <a:rPr lang="en-US" sz="2400" dirty="0">
                <a:latin typeface="Arial" panose="020B0604020202020204" pitchFamily="34" charset="0"/>
                <a:cs typeface="Arial" panose="020B0604020202020204" pitchFamily="34" charset="0"/>
              </a:rPr>
              <a:t> achieved </a:t>
            </a:r>
            <a:r>
              <a:rPr lang="en-US" sz="2400" b="1" dirty="0">
                <a:latin typeface="Arial" panose="020B0604020202020204" pitchFamily="34" charset="0"/>
                <a:cs typeface="Arial" panose="020B0604020202020204" pitchFamily="34" charset="0"/>
              </a:rPr>
              <a:t>successful drone ship landings</a:t>
            </a:r>
            <a:r>
              <a:rPr lang="en-US" sz="2400" dirty="0">
                <a:latin typeface="Arial" panose="020B0604020202020204" pitchFamily="34" charset="0"/>
                <a:cs typeface="Arial" panose="020B0604020202020204" pitchFamily="34" charset="0"/>
              </a:rPr>
              <a:t> while carrying payloads between </a:t>
            </a:r>
            <a:r>
              <a:rPr lang="en-US" sz="2400" b="1" dirty="0">
                <a:latin typeface="Arial" panose="020B0604020202020204" pitchFamily="34" charset="0"/>
                <a:cs typeface="Arial" panose="020B0604020202020204" pitchFamily="34" charset="0"/>
              </a:rPr>
              <a:t>4000 and 6000 kg</a:t>
            </a:r>
            <a:r>
              <a:rPr lang="en-US" sz="2400" dirty="0">
                <a:latin typeface="Arial" panose="020B0604020202020204" pitchFamily="34" charset="0"/>
                <a:cs typeface="Arial" panose="020B0604020202020204" pitchFamily="34" charset="0"/>
              </a:rPr>
              <a:t>. This range demonstrates the reliable performance of these boosters for medium-heavy payloads.</a:t>
            </a:r>
            <a:endParaRPr lang="en-US" sz="2200" dirty="0">
              <a:solidFill>
                <a:schemeClr val="accent3">
                  <a:lumMod val="25000"/>
                </a:schemeClr>
              </a:solidFill>
              <a:latin typeface="Arial" panose="020B0604020202020204" pitchFamily="34" charset="0"/>
              <a:cs typeface="Arial" panose="020B0604020202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graphicFrame>
        <p:nvGraphicFramePr>
          <p:cNvPr id="2" name="Table 1">
            <a:extLst>
              <a:ext uri="{FF2B5EF4-FFF2-40B4-BE49-F238E27FC236}">
                <a16:creationId xmlns:a16="http://schemas.microsoft.com/office/drawing/2014/main" id="{DE7C20B5-5FB4-4ECD-9A81-844FAA55EDA8}"/>
              </a:ext>
            </a:extLst>
          </p:cNvPr>
          <p:cNvGraphicFramePr>
            <a:graphicFrameLocks noGrp="1"/>
          </p:cNvGraphicFramePr>
          <p:nvPr>
            <p:extLst>
              <p:ext uri="{D42A27DB-BD31-4B8C-83A1-F6EECF244321}">
                <p14:modId xmlns:p14="http://schemas.microsoft.com/office/powerpoint/2010/main" val="553236965"/>
              </p:ext>
            </p:extLst>
          </p:nvPr>
        </p:nvGraphicFramePr>
        <p:xfrm>
          <a:off x="896219" y="1440447"/>
          <a:ext cx="2366745" cy="2225040"/>
        </p:xfrm>
        <a:graphic>
          <a:graphicData uri="http://schemas.openxmlformats.org/drawingml/2006/table">
            <a:tbl>
              <a:tblPr firstRow="1" bandRow="1">
                <a:tableStyleId>{5C22544A-7EE6-4342-B048-85BDC9FD1C3A}</a:tableStyleId>
              </a:tblPr>
              <a:tblGrid>
                <a:gridCol w="2366745">
                  <a:extLst>
                    <a:ext uri="{9D8B030D-6E8A-4147-A177-3AD203B41FA5}">
                      <a16:colId xmlns:a16="http://schemas.microsoft.com/office/drawing/2014/main" val="1725822248"/>
                    </a:ext>
                  </a:extLst>
                </a:gridCol>
              </a:tblGrid>
              <a:tr h="370840">
                <a:tc>
                  <a:txBody>
                    <a:bodyPr/>
                    <a:lstStyle/>
                    <a:p>
                      <a:r>
                        <a:rPr lang="en-US" dirty="0"/>
                        <a:t>Successful Drone Ship </a:t>
                      </a:r>
                    </a:p>
                  </a:txBody>
                  <a:tcPr/>
                </a:tc>
                <a:extLst>
                  <a:ext uri="{0D108BD9-81ED-4DB2-BD59-A6C34878D82A}">
                    <a16:rowId xmlns:a16="http://schemas.microsoft.com/office/drawing/2014/main" val="1959632367"/>
                  </a:ext>
                </a:extLst>
              </a:tr>
              <a:tr h="370840">
                <a:tc>
                  <a:txBody>
                    <a:bodyPr/>
                    <a:lstStyle/>
                    <a:p>
                      <a:pPr algn="l" fontAlgn="ctr"/>
                      <a:r>
                        <a:rPr lang="en-US" dirty="0">
                          <a:effectLst/>
                        </a:rPr>
                        <a:t>F9 FT B1020</a:t>
                      </a:r>
                    </a:p>
                  </a:txBody>
                  <a:tcPr anchor="ctr"/>
                </a:tc>
                <a:extLst>
                  <a:ext uri="{0D108BD9-81ED-4DB2-BD59-A6C34878D82A}">
                    <a16:rowId xmlns:a16="http://schemas.microsoft.com/office/drawing/2014/main" val="798255662"/>
                  </a:ext>
                </a:extLst>
              </a:tr>
              <a:tr h="370840">
                <a:tc>
                  <a:txBody>
                    <a:bodyPr/>
                    <a:lstStyle/>
                    <a:p>
                      <a:pPr algn="l" fontAlgn="ctr"/>
                      <a:r>
                        <a:rPr lang="en-US" dirty="0">
                          <a:effectLst/>
                        </a:rPr>
                        <a:t>F9 FT B1022</a:t>
                      </a:r>
                    </a:p>
                  </a:txBody>
                  <a:tcPr anchor="ctr"/>
                </a:tc>
                <a:extLst>
                  <a:ext uri="{0D108BD9-81ED-4DB2-BD59-A6C34878D82A}">
                    <a16:rowId xmlns:a16="http://schemas.microsoft.com/office/drawing/2014/main" val="3357215730"/>
                  </a:ext>
                </a:extLst>
              </a:tr>
              <a:tr h="370840">
                <a:tc>
                  <a:txBody>
                    <a:bodyPr/>
                    <a:lstStyle/>
                    <a:p>
                      <a:pPr algn="l" fontAlgn="ctr"/>
                      <a:r>
                        <a:rPr lang="en-US" dirty="0">
                          <a:effectLst/>
                        </a:rPr>
                        <a:t>F9 FT B1026</a:t>
                      </a:r>
                    </a:p>
                  </a:txBody>
                  <a:tcPr anchor="ctr"/>
                </a:tc>
                <a:extLst>
                  <a:ext uri="{0D108BD9-81ED-4DB2-BD59-A6C34878D82A}">
                    <a16:rowId xmlns:a16="http://schemas.microsoft.com/office/drawing/2014/main" val="2168822014"/>
                  </a:ext>
                </a:extLst>
              </a:tr>
              <a:tr h="370840">
                <a:tc>
                  <a:txBody>
                    <a:bodyPr/>
                    <a:lstStyle/>
                    <a:p>
                      <a:pPr algn="l" fontAlgn="ctr"/>
                      <a:r>
                        <a:rPr lang="en-US" dirty="0">
                          <a:effectLst/>
                        </a:rPr>
                        <a:t>F9 FT B1021.2</a:t>
                      </a:r>
                    </a:p>
                  </a:txBody>
                  <a:tcPr anchor="ctr"/>
                </a:tc>
                <a:extLst>
                  <a:ext uri="{0D108BD9-81ED-4DB2-BD59-A6C34878D82A}">
                    <a16:rowId xmlns:a16="http://schemas.microsoft.com/office/drawing/2014/main" val="1047511504"/>
                  </a:ext>
                </a:extLst>
              </a:tr>
              <a:tr h="370840">
                <a:tc>
                  <a:txBody>
                    <a:bodyPr/>
                    <a:lstStyle/>
                    <a:p>
                      <a:pPr algn="l" fontAlgn="ctr"/>
                      <a:r>
                        <a:rPr lang="en-US" dirty="0">
                          <a:effectLst/>
                        </a:rPr>
                        <a:t>F9 FT B1031.2</a:t>
                      </a:r>
                    </a:p>
                  </a:txBody>
                  <a:tcPr anchor="ctr"/>
                </a:tc>
                <a:extLst>
                  <a:ext uri="{0D108BD9-81ED-4DB2-BD59-A6C34878D82A}">
                    <a16:rowId xmlns:a16="http://schemas.microsoft.com/office/drawing/2014/main" val="3009363892"/>
                  </a:ext>
                </a:extLst>
              </a:tr>
            </a:tbl>
          </a:graphicData>
        </a:graphic>
      </p:graphicFrame>
    </p:spTree>
    <p:extLst>
      <p:ext uri="{BB962C8B-B14F-4D97-AF65-F5344CB8AC3E}">
        <p14:creationId xmlns:p14="http://schemas.microsoft.com/office/powerpoint/2010/main" val="6393995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204228" y="2850405"/>
            <a:ext cx="9668576" cy="1373957"/>
          </a:xfrm>
          <a:prstGeom prst="rect">
            <a:avLst/>
          </a:prstGeom>
        </p:spPr>
        <p:txBody>
          <a:bodyPr>
            <a:normAutofit/>
          </a:bodyPr>
          <a:lstStyle/>
          <a:p>
            <a:pPr marL="0" indent="0">
              <a:lnSpc>
                <a:spcPct val="100000"/>
              </a:lnSpc>
              <a:spcBef>
                <a:spcPts val="1400"/>
              </a:spcBef>
              <a:buNone/>
            </a:pPr>
            <a:r>
              <a:rPr lang="en-US" sz="2400" dirty="0">
                <a:latin typeface="Arial" panose="020B0604020202020204" pitchFamily="34" charset="0"/>
                <a:cs typeface="Arial" panose="020B0604020202020204" pitchFamily="34" charset="0"/>
              </a:rPr>
              <a:t>Out of all missions, </a:t>
            </a:r>
            <a:r>
              <a:rPr lang="en-US" sz="2400" b="1" dirty="0">
                <a:latin typeface="Arial" panose="020B0604020202020204" pitchFamily="34" charset="0"/>
                <a:cs typeface="Arial" panose="020B0604020202020204" pitchFamily="34" charset="0"/>
              </a:rPr>
              <a:t>61 were successful</a:t>
            </a:r>
            <a:r>
              <a:rPr lang="en-US" sz="2400" dirty="0">
                <a:latin typeface="Arial" panose="020B0604020202020204" pitchFamily="34" charset="0"/>
                <a:cs typeface="Arial" panose="020B0604020202020204" pitchFamily="34" charset="0"/>
              </a:rPr>
              <a:t>, while </a:t>
            </a:r>
            <a:r>
              <a:rPr lang="en-US" sz="2400" b="1" dirty="0">
                <a:latin typeface="Arial" panose="020B0604020202020204" pitchFamily="34" charset="0"/>
                <a:cs typeface="Arial" panose="020B0604020202020204" pitchFamily="34" charset="0"/>
              </a:rPr>
              <a:t>10 resulted in failures</a:t>
            </a:r>
            <a:r>
              <a:rPr lang="en-US" sz="2400" dirty="0">
                <a:latin typeface="Arial" panose="020B0604020202020204" pitchFamily="34" charset="0"/>
                <a:cs typeface="Arial" panose="020B0604020202020204" pitchFamily="34" charset="0"/>
              </a:rPr>
              <a:t>. This high success rate reflects SpaceX's advancements in rocket technology and mission planning.</a:t>
            </a:r>
            <a:endParaRPr lang="en-US" sz="2200" dirty="0">
              <a:solidFill>
                <a:schemeClr val="accent3">
                  <a:lumMod val="25000"/>
                </a:schemeClr>
              </a:solidFill>
              <a:latin typeface="Arial" panose="020B0604020202020204" pitchFamily="34" charset="0"/>
              <a:cs typeface="Arial" panose="020B0604020202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graphicFrame>
        <p:nvGraphicFramePr>
          <p:cNvPr id="2" name="Table 1">
            <a:extLst>
              <a:ext uri="{FF2B5EF4-FFF2-40B4-BE49-F238E27FC236}">
                <a16:creationId xmlns:a16="http://schemas.microsoft.com/office/drawing/2014/main" id="{1393DFC7-C96E-4ED5-A46A-14480FE29210}"/>
              </a:ext>
            </a:extLst>
          </p:cNvPr>
          <p:cNvGraphicFramePr>
            <a:graphicFrameLocks noGrp="1"/>
          </p:cNvGraphicFramePr>
          <p:nvPr>
            <p:extLst>
              <p:ext uri="{D42A27DB-BD31-4B8C-83A1-F6EECF244321}">
                <p14:modId xmlns:p14="http://schemas.microsoft.com/office/powerpoint/2010/main" val="3217628323"/>
              </p:ext>
            </p:extLst>
          </p:nvPr>
        </p:nvGraphicFramePr>
        <p:xfrm>
          <a:off x="1204228" y="1684155"/>
          <a:ext cx="4291798" cy="741680"/>
        </p:xfrm>
        <a:graphic>
          <a:graphicData uri="http://schemas.openxmlformats.org/drawingml/2006/table">
            <a:tbl>
              <a:tblPr firstRow="1" bandRow="1">
                <a:tableStyleId>{5C22544A-7EE6-4342-B048-85BDC9FD1C3A}</a:tableStyleId>
              </a:tblPr>
              <a:tblGrid>
                <a:gridCol w="2145899">
                  <a:extLst>
                    <a:ext uri="{9D8B030D-6E8A-4147-A177-3AD203B41FA5}">
                      <a16:colId xmlns:a16="http://schemas.microsoft.com/office/drawing/2014/main" val="2634187288"/>
                    </a:ext>
                  </a:extLst>
                </a:gridCol>
                <a:gridCol w="2145899">
                  <a:extLst>
                    <a:ext uri="{9D8B030D-6E8A-4147-A177-3AD203B41FA5}">
                      <a16:colId xmlns:a16="http://schemas.microsoft.com/office/drawing/2014/main" val="2456924054"/>
                    </a:ext>
                  </a:extLst>
                </a:gridCol>
              </a:tblGrid>
              <a:tr h="370840">
                <a:tc>
                  <a:txBody>
                    <a:bodyPr/>
                    <a:lstStyle/>
                    <a:p>
                      <a:r>
                        <a:rPr lang="en-US" dirty="0"/>
                        <a:t>Success Outcome</a:t>
                      </a:r>
                    </a:p>
                  </a:txBody>
                  <a:tcPr/>
                </a:tc>
                <a:tc>
                  <a:txBody>
                    <a:bodyPr/>
                    <a:lstStyle/>
                    <a:p>
                      <a:r>
                        <a:rPr lang="en-US" dirty="0"/>
                        <a:t>Failure Outcome</a:t>
                      </a:r>
                    </a:p>
                  </a:txBody>
                  <a:tcPr/>
                </a:tc>
                <a:extLst>
                  <a:ext uri="{0D108BD9-81ED-4DB2-BD59-A6C34878D82A}">
                    <a16:rowId xmlns:a16="http://schemas.microsoft.com/office/drawing/2014/main" val="3783521816"/>
                  </a:ext>
                </a:extLst>
              </a:tr>
              <a:tr h="370840">
                <a:tc>
                  <a:txBody>
                    <a:bodyPr/>
                    <a:lstStyle/>
                    <a:p>
                      <a:r>
                        <a:rPr lang="en-US" dirty="0"/>
                        <a:t>61</a:t>
                      </a:r>
                    </a:p>
                  </a:txBody>
                  <a:tcPr/>
                </a:tc>
                <a:tc>
                  <a:txBody>
                    <a:bodyPr/>
                    <a:lstStyle/>
                    <a:p>
                      <a:r>
                        <a:rPr lang="en-US" dirty="0"/>
                        <a:t>10</a:t>
                      </a:r>
                    </a:p>
                  </a:txBody>
                  <a:tcPr/>
                </a:tc>
                <a:extLst>
                  <a:ext uri="{0D108BD9-81ED-4DB2-BD59-A6C34878D82A}">
                    <a16:rowId xmlns:a16="http://schemas.microsoft.com/office/drawing/2014/main" val="36324028"/>
                  </a:ext>
                </a:extLst>
              </a:tr>
            </a:tbl>
          </a:graphicData>
        </a:graphic>
      </p:graphicFrame>
    </p:spTree>
    <p:extLst>
      <p:ext uri="{BB962C8B-B14F-4D97-AF65-F5344CB8AC3E}">
        <p14:creationId xmlns:p14="http://schemas.microsoft.com/office/powerpoint/2010/main" val="17569726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543123" y="1578543"/>
            <a:ext cx="5760719" cy="4600875"/>
          </a:xfrm>
          <a:prstGeom prst="rect">
            <a:avLst/>
          </a:prstGeom>
        </p:spPr>
        <p:txBody>
          <a:bodyPr>
            <a:normAutofit/>
          </a:bodyPr>
          <a:lstStyle/>
          <a:p>
            <a:pPr marL="0" indent="0">
              <a:lnSpc>
                <a:spcPct val="100000"/>
              </a:lnSpc>
              <a:spcBef>
                <a:spcPts val="1400"/>
              </a:spcBef>
              <a:buNone/>
            </a:pPr>
            <a:r>
              <a:rPr lang="en-US" sz="2400" dirty="0"/>
              <a:t>The </a:t>
            </a:r>
            <a:r>
              <a:rPr lang="en-US" sz="2400" b="1" dirty="0"/>
              <a:t>F9 B5 booster versions</a:t>
            </a:r>
            <a:r>
              <a:rPr lang="en-US" sz="2400" dirty="0"/>
              <a:t> listed here carried the </a:t>
            </a:r>
            <a:r>
              <a:rPr lang="en-US" sz="2400" b="1" dirty="0"/>
              <a:t>maximum payload masses</a:t>
            </a:r>
            <a:r>
              <a:rPr lang="en-US" sz="2400" dirty="0"/>
              <a:t> recorded by SpaceX, highlighting the incredible lifting capacity of this booster variant.</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2" name="Table 1">
            <a:extLst>
              <a:ext uri="{FF2B5EF4-FFF2-40B4-BE49-F238E27FC236}">
                <a16:creationId xmlns:a16="http://schemas.microsoft.com/office/drawing/2014/main" id="{A7B96A17-4F7F-45A7-B543-16F175AEE7DD}"/>
              </a:ext>
            </a:extLst>
          </p:cNvPr>
          <p:cNvGraphicFramePr>
            <a:graphicFrameLocks noGrp="1"/>
          </p:cNvGraphicFramePr>
          <p:nvPr>
            <p:extLst>
              <p:ext uri="{D42A27DB-BD31-4B8C-83A1-F6EECF244321}">
                <p14:modId xmlns:p14="http://schemas.microsoft.com/office/powerpoint/2010/main" val="677854457"/>
              </p:ext>
            </p:extLst>
          </p:nvPr>
        </p:nvGraphicFramePr>
        <p:xfrm>
          <a:off x="1165726" y="1487557"/>
          <a:ext cx="2819133" cy="4820920"/>
        </p:xfrm>
        <a:graphic>
          <a:graphicData uri="http://schemas.openxmlformats.org/drawingml/2006/table">
            <a:tbl>
              <a:tblPr firstRow="1" bandRow="1">
                <a:tableStyleId>{5C22544A-7EE6-4342-B048-85BDC9FD1C3A}</a:tableStyleId>
              </a:tblPr>
              <a:tblGrid>
                <a:gridCol w="2819133">
                  <a:extLst>
                    <a:ext uri="{9D8B030D-6E8A-4147-A177-3AD203B41FA5}">
                      <a16:colId xmlns:a16="http://schemas.microsoft.com/office/drawing/2014/main" val="2497655081"/>
                    </a:ext>
                  </a:extLst>
                </a:gridCol>
              </a:tblGrid>
              <a:tr h="370840">
                <a:tc>
                  <a:txBody>
                    <a:bodyPr/>
                    <a:lstStyle/>
                    <a:p>
                      <a:r>
                        <a:rPr lang="en-US" dirty="0"/>
                        <a:t>Booster </a:t>
                      </a:r>
                    </a:p>
                  </a:txBody>
                  <a:tcPr/>
                </a:tc>
                <a:extLst>
                  <a:ext uri="{0D108BD9-81ED-4DB2-BD59-A6C34878D82A}">
                    <a16:rowId xmlns:a16="http://schemas.microsoft.com/office/drawing/2014/main" val="3793703914"/>
                  </a:ext>
                </a:extLst>
              </a:tr>
              <a:tr h="370840">
                <a:tc>
                  <a:txBody>
                    <a:bodyPr/>
                    <a:lstStyle/>
                    <a:p>
                      <a:pPr algn="l" fontAlgn="ctr"/>
                      <a:r>
                        <a:rPr lang="en-US" dirty="0">
                          <a:effectLst/>
                        </a:rPr>
                        <a:t>F9 B5 B1048.4</a:t>
                      </a:r>
                    </a:p>
                  </a:txBody>
                  <a:tcPr anchor="ctr"/>
                </a:tc>
                <a:extLst>
                  <a:ext uri="{0D108BD9-81ED-4DB2-BD59-A6C34878D82A}">
                    <a16:rowId xmlns:a16="http://schemas.microsoft.com/office/drawing/2014/main" val="4006123847"/>
                  </a:ext>
                </a:extLst>
              </a:tr>
              <a:tr h="370840">
                <a:tc>
                  <a:txBody>
                    <a:bodyPr/>
                    <a:lstStyle/>
                    <a:p>
                      <a:pPr algn="l" fontAlgn="ctr"/>
                      <a:r>
                        <a:rPr lang="en-US" dirty="0">
                          <a:effectLst/>
                        </a:rPr>
                        <a:t>F9 B5 B1049.4</a:t>
                      </a:r>
                    </a:p>
                  </a:txBody>
                  <a:tcPr anchor="ctr"/>
                </a:tc>
                <a:extLst>
                  <a:ext uri="{0D108BD9-81ED-4DB2-BD59-A6C34878D82A}">
                    <a16:rowId xmlns:a16="http://schemas.microsoft.com/office/drawing/2014/main" val="964573879"/>
                  </a:ext>
                </a:extLst>
              </a:tr>
              <a:tr h="370840">
                <a:tc>
                  <a:txBody>
                    <a:bodyPr/>
                    <a:lstStyle/>
                    <a:p>
                      <a:pPr algn="l" fontAlgn="ctr"/>
                      <a:r>
                        <a:rPr lang="en-US" dirty="0">
                          <a:effectLst/>
                        </a:rPr>
                        <a:t>F9 B5 B1051.3</a:t>
                      </a:r>
                    </a:p>
                  </a:txBody>
                  <a:tcPr anchor="ctr"/>
                </a:tc>
                <a:extLst>
                  <a:ext uri="{0D108BD9-81ED-4DB2-BD59-A6C34878D82A}">
                    <a16:rowId xmlns:a16="http://schemas.microsoft.com/office/drawing/2014/main" val="2787511989"/>
                  </a:ext>
                </a:extLst>
              </a:tr>
              <a:tr h="370840">
                <a:tc>
                  <a:txBody>
                    <a:bodyPr/>
                    <a:lstStyle/>
                    <a:p>
                      <a:pPr algn="l" fontAlgn="ctr"/>
                      <a:r>
                        <a:rPr lang="en-US" dirty="0">
                          <a:effectLst/>
                        </a:rPr>
                        <a:t>F9 B5 B1056.4</a:t>
                      </a:r>
                    </a:p>
                  </a:txBody>
                  <a:tcPr anchor="ctr"/>
                </a:tc>
                <a:extLst>
                  <a:ext uri="{0D108BD9-81ED-4DB2-BD59-A6C34878D82A}">
                    <a16:rowId xmlns:a16="http://schemas.microsoft.com/office/drawing/2014/main" val="1782480963"/>
                  </a:ext>
                </a:extLst>
              </a:tr>
              <a:tr h="370840">
                <a:tc>
                  <a:txBody>
                    <a:bodyPr/>
                    <a:lstStyle/>
                    <a:p>
                      <a:pPr algn="l" fontAlgn="ctr"/>
                      <a:r>
                        <a:rPr lang="en-US" dirty="0">
                          <a:effectLst/>
                        </a:rPr>
                        <a:t>F9 B5 B1048.5</a:t>
                      </a:r>
                    </a:p>
                  </a:txBody>
                  <a:tcPr anchor="ctr"/>
                </a:tc>
                <a:extLst>
                  <a:ext uri="{0D108BD9-81ED-4DB2-BD59-A6C34878D82A}">
                    <a16:rowId xmlns:a16="http://schemas.microsoft.com/office/drawing/2014/main" val="2166341581"/>
                  </a:ext>
                </a:extLst>
              </a:tr>
              <a:tr h="370840">
                <a:tc>
                  <a:txBody>
                    <a:bodyPr/>
                    <a:lstStyle/>
                    <a:p>
                      <a:pPr algn="l" fontAlgn="ctr"/>
                      <a:r>
                        <a:rPr lang="en-US" dirty="0">
                          <a:effectLst/>
                        </a:rPr>
                        <a:t>F9 B5 B1051.4</a:t>
                      </a:r>
                    </a:p>
                  </a:txBody>
                  <a:tcPr anchor="ctr"/>
                </a:tc>
                <a:extLst>
                  <a:ext uri="{0D108BD9-81ED-4DB2-BD59-A6C34878D82A}">
                    <a16:rowId xmlns:a16="http://schemas.microsoft.com/office/drawing/2014/main" val="825138751"/>
                  </a:ext>
                </a:extLst>
              </a:tr>
              <a:tr h="370840">
                <a:tc>
                  <a:txBody>
                    <a:bodyPr/>
                    <a:lstStyle/>
                    <a:p>
                      <a:pPr algn="l" fontAlgn="ctr"/>
                      <a:r>
                        <a:rPr lang="en-US" dirty="0">
                          <a:effectLst/>
                        </a:rPr>
                        <a:t>F9 B5 B1049.5</a:t>
                      </a:r>
                    </a:p>
                  </a:txBody>
                  <a:tcPr anchor="ctr"/>
                </a:tc>
                <a:extLst>
                  <a:ext uri="{0D108BD9-81ED-4DB2-BD59-A6C34878D82A}">
                    <a16:rowId xmlns:a16="http://schemas.microsoft.com/office/drawing/2014/main" val="927778068"/>
                  </a:ext>
                </a:extLst>
              </a:tr>
              <a:tr h="370840">
                <a:tc>
                  <a:txBody>
                    <a:bodyPr/>
                    <a:lstStyle/>
                    <a:p>
                      <a:pPr algn="l" fontAlgn="ctr"/>
                      <a:r>
                        <a:rPr lang="en-US" dirty="0">
                          <a:effectLst/>
                        </a:rPr>
                        <a:t>F9 B5 B1060.2</a:t>
                      </a:r>
                    </a:p>
                  </a:txBody>
                  <a:tcPr anchor="ctr"/>
                </a:tc>
                <a:extLst>
                  <a:ext uri="{0D108BD9-81ED-4DB2-BD59-A6C34878D82A}">
                    <a16:rowId xmlns:a16="http://schemas.microsoft.com/office/drawing/2014/main" val="4208426719"/>
                  </a:ext>
                </a:extLst>
              </a:tr>
              <a:tr h="370840">
                <a:tc>
                  <a:txBody>
                    <a:bodyPr/>
                    <a:lstStyle/>
                    <a:p>
                      <a:pPr algn="l" fontAlgn="ctr"/>
                      <a:r>
                        <a:rPr lang="en-US" dirty="0">
                          <a:effectLst/>
                        </a:rPr>
                        <a:t>F9 B5 B1058.3</a:t>
                      </a:r>
                    </a:p>
                  </a:txBody>
                  <a:tcPr anchor="ctr"/>
                </a:tc>
                <a:extLst>
                  <a:ext uri="{0D108BD9-81ED-4DB2-BD59-A6C34878D82A}">
                    <a16:rowId xmlns:a16="http://schemas.microsoft.com/office/drawing/2014/main" val="1313721306"/>
                  </a:ext>
                </a:extLst>
              </a:tr>
              <a:tr h="370840">
                <a:tc>
                  <a:txBody>
                    <a:bodyPr/>
                    <a:lstStyle/>
                    <a:p>
                      <a:pPr algn="l" fontAlgn="ctr"/>
                      <a:r>
                        <a:rPr lang="en-US" dirty="0">
                          <a:effectLst/>
                        </a:rPr>
                        <a:t>F9 B5 B1051.6</a:t>
                      </a:r>
                    </a:p>
                  </a:txBody>
                  <a:tcPr anchor="ctr"/>
                </a:tc>
                <a:extLst>
                  <a:ext uri="{0D108BD9-81ED-4DB2-BD59-A6C34878D82A}">
                    <a16:rowId xmlns:a16="http://schemas.microsoft.com/office/drawing/2014/main" val="849808856"/>
                  </a:ext>
                </a:extLst>
              </a:tr>
              <a:tr h="370840">
                <a:tc>
                  <a:txBody>
                    <a:bodyPr/>
                    <a:lstStyle/>
                    <a:p>
                      <a:pPr algn="l" fontAlgn="ctr"/>
                      <a:r>
                        <a:rPr lang="en-US" dirty="0">
                          <a:effectLst/>
                        </a:rPr>
                        <a:t>F9 B5 B1060.3</a:t>
                      </a:r>
                    </a:p>
                  </a:txBody>
                  <a:tcPr anchor="ctr"/>
                </a:tc>
                <a:extLst>
                  <a:ext uri="{0D108BD9-81ED-4DB2-BD59-A6C34878D82A}">
                    <a16:rowId xmlns:a16="http://schemas.microsoft.com/office/drawing/2014/main" val="239904497"/>
                  </a:ext>
                </a:extLst>
              </a:tr>
              <a:tr h="370840">
                <a:tc>
                  <a:txBody>
                    <a:bodyPr/>
                    <a:lstStyle/>
                    <a:p>
                      <a:pPr algn="l" fontAlgn="ctr"/>
                      <a:r>
                        <a:rPr lang="en-US" dirty="0">
                          <a:effectLst/>
                        </a:rPr>
                        <a:t>F9 B5 B1049.7</a:t>
                      </a:r>
                    </a:p>
                  </a:txBody>
                  <a:tcPr anchor="ctr"/>
                </a:tc>
                <a:extLst>
                  <a:ext uri="{0D108BD9-81ED-4DB2-BD59-A6C34878D82A}">
                    <a16:rowId xmlns:a16="http://schemas.microsoft.com/office/drawing/2014/main" val="694974374"/>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3429000"/>
            <a:ext cx="9572323" cy="2182479"/>
          </a:xfrm>
          <a:prstGeom prst="rect">
            <a:avLst/>
          </a:prstGeom>
        </p:spPr>
        <p:txBody>
          <a:bodyPr lIns="91440" tIns="45720" rIns="91440" bIns="45720" anchor="t">
            <a:normAutofit/>
          </a:bodyPr>
          <a:lstStyle/>
          <a:p>
            <a:pPr marL="0" indent="0">
              <a:lnSpc>
                <a:spcPct val="100000"/>
              </a:lnSpc>
              <a:spcBef>
                <a:spcPts val="1400"/>
              </a:spcBef>
              <a:buNone/>
            </a:pPr>
            <a:r>
              <a:rPr lang="en-US" dirty="0"/>
              <a:t>In </a:t>
            </a:r>
            <a:r>
              <a:rPr lang="en-US" b="1" dirty="0"/>
              <a:t>2015</a:t>
            </a:r>
            <a:r>
              <a:rPr lang="en-US" dirty="0"/>
              <a:t>, two launches were attempted but both resulted in </a:t>
            </a:r>
            <a:r>
              <a:rPr lang="en-US" b="1" dirty="0"/>
              <a:t>drone ship failures</a:t>
            </a:r>
            <a:r>
              <a:rPr lang="en-US" dirty="0"/>
              <a:t>. These early attempts reflect the challenges SpaceX faced in achieving successful landings during the development of reusable rockets.</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2" name="Table 1">
            <a:extLst>
              <a:ext uri="{FF2B5EF4-FFF2-40B4-BE49-F238E27FC236}">
                <a16:creationId xmlns:a16="http://schemas.microsoft.com/office/drawing/2014/main" id="{E4FF0374-694D-4F81-840C-E21F6B658FE0}"/>
              </a:ext>
            </a:extLst>
          </p:cNvPr>
          <p:cNvGraphicFramePr>
            <a:graphicFrameLocks noGrp="1"/>
          </p:cNvGraphicFramePr>
          <p:nvPr>
            <p:extLst>
              <p:ext uri="{D42A27DB-BD31-4B8C-83A1-F6EECF244321}">
                <p14:modId xmlns:p14="http://schemas.microsoft.com/office/powerpoint/2010/main" val="931973911"/>
              </p:ext>
            </p:extLst>
          </p:nvPr>
        </p:nvGraphicFramePr>
        <p:xfrm>
          <a:off x="770011" y="1887856"/>
          <a:ext cx="5751630" cy="1112520"/>
        </p:xfrm>
        <a:graphic>
          <a:graphicData uri="http://schemas.openxmlformats.org/drawingml/2006/table">
            <a:tbl>
              <a:tblPr firstRow="1" bandRow="1">
                <a:tableStyleId>{5C22544A-7EE6-4342-B048-85BDC9FD1C3A}</a:tableStyleId>
              </a:tblPr>
              <a:tblGrid>
                <a:gridCol w="1405288">
                  <a:extLst>
                    <a:ext uri="{9D8B030D-6E8A-4147-A177-3AD203B41FA5}">
                      <a16:colId xmlns:a16="http://schemas.microsoft.com/office/drawing/2014/main" val="2427532179"/>
                    </a:ext>
                  </a:extLst>
                </a:gridCol>
                <a:gridCol w="1944303">
                  <a:extLst>
                    <a:ext uri="{9D8B030D-6E8A-4147-A177-3AD203B41FA5}">
                      <a16:colId xmlns:a16="http://schemas.microsoft.com/office/drawing/2014/main" val="3701963800"/>
                    </a:ext>
                  </a:extLst>
                </a:gridCol>
                <a:gridCol w="2402039">
                  <a:extLst>
                    <a:ext uri="{9D8B030D-6E8A-4147-A177-3AD203B41FA5}">
                      <a16:colId xmlns:a16="http://schemas.microsoft.com/office/drawing/2014/main" val="366698961"/>
                    </a:ext>
                  </a:extLst>
                </a:gridCol>
              </a:tblGrid>
              <a:tr h="370840">
                <a:tc>
                  <a:txBody>
                    <a:bodyPr/>
                    <a:lstStyle/>
                    <a:p>
                      <a:pPr algn="l" fontAlgn="ctr"/>
                      <a:r>
                        <a:rPr lang="en-US" b="1" dirty="0">
                          <a:effectLst/>
                        </a:rPr>
                        <a:t>Month</a:t>
                      </a:r>
                    </a:p>
                  </a:txBody>
                  <a:tcPr anchor="ctr"/>
                </a:tc>
                <a:tc>
                  <a:txBody>
                    <a:bodyPr/>
                    <a:lstStyle/>
                    <a:p>
                      <a:pPr algn="l" fontAlgn="ctr"/>
                      <a:r>
                        <a:rPr lang="en-US" b="1" dirty="0">
                          <a:effectLst/>
                        </a:rPr>
                        <a:t>Booster Version</a:t>
                      </a:r>
                    </a:p>
                  </a:txBody>
                  <a:tcPr anchor="ctr"/>
                </a:tc>
                <a:tc>
                  <a:txBody>
                    <a:bodyPr/>
                    <a:lstStyle/>
                    <a:p>
                      <a:pPr algn="l" fontAlgn="ctr"/>
                      <a:r>
                        <a:rPr lang="en-US" b="1" dirty="0">
                          <a:effectLst/>
                        </a:rPr>
                        <a:t>Launch Site</a:t>
                      </a:r>
                    </a:p>
                  </a:txBody>
                  <a:tcPr anchor="ctr"/>
                </a:tc>
                <a:extLst>
                  <a:ext uri="{0D108BD9-81ED-4DB2-BD59-A6C34878D82A}">
                    <a16:rowId xmlns:a16="http://schemas.microsoft.com/office/drawing/2014/main" val="1556675756"/>
                  </a:ext>
                </a:extLst>
              </a:tr>
              <a:tr h="370840">
                <a:tc>
                  <a:txBody>
                    <a:bodyPr/>
                    <a:lstStyle/>
                    <a:p>
                      <a:pPr algn="l" fontAlgn="ctr"/>
                      <a:r>
                        <a:rPr lang="en-US" dirty="0">
                          <a:effectLst/>
                        </a:rPr>
                        <a:t>Jan</a:t>
                      </a:r>
                    </a:p>
                  </a:txBody>
                  <a:tcPr anchor="ctr"/>
                </a:tc>
                <a:tc>
                  <a:txBody>
                    <a:bodyPr/>
                    <a:lstStyle/>
                    <a:p>
                      <a:pPr algn="l" fontAlgn="ctr"/>
                      <a:r>
                        <a:rPr lang="en-US" dirty="0">
                          <a:effectLst/>
                        </a:rPr>
                        <a:t>F9 v1.1 B1012</a:t>
                      </a:r>
                    </a:p>
                  </a:txBody>
                  <a:tcPr anchor="ctr"/>
                </a:tc>
                <a:tc>
                  <a:txBody>
                    <a:bodyPr/>
                    <a:lstStyle/>
                    <a:p>
                      <a:pPr algn="l" fontAlgn="ctr"/>
                      <a:r>
                        <a:rPr lang="en-US">
                          <a:effectLst/>
                        </a:rPr>
                        <a:t>CCAFS LC-40</a:t>
                      </a:r>
                    </a:p>
                  </a:txBody>
                  <a:tcPr anchor="ctr"/>
                </a:tc>
                <a:extLst>
                  <a:ext uri="{0D108BD9-81ED-4DB2-BD59-A6C34878D82A}">
                    <a16:rowId xmlns:a16="http://schemas.microsoft.com/office/drawing/2014/main" val="3507817468"/>
                  </a:ext>
                </a:extLst>
              </a:tr>
              <a:tr h="370840">
                <a:tc>
                  <a:txBody>
                    <a:bodyPr/>
                    <a:lstStyle/>
                    <a:p>
                      <a:pPr algn="l" fontAlgn="ctr"/>
                      <a:r>
                        <a:rPr lang="en-US" dirty="0">
                          <a:effectLst/>
                        </a:rPr>
                        <a:t>April</a:t>
                      </a:r>
                    </a:p>
                  </a:txBody>
                  <a:tcPr anchor="ctr"/>
                </a:tc>
                <a:tc>
                  <a:txBody>
                    <a:bodyPr/>
                    <a:lstStyle/>
                    <a:p>
                      <a:pPr algn="l" fontAlgn="ctr"/>
                      <a:r>
                        <a:rPr lang="en-US" dirty="0">
                          <a:effectLst/>
                        </a:rPr>
                        <a:t>F9 v1.1 B1015</a:t>
                      </a:r>
                    </a:p>
                  </a:txBody>
                  <a:tcPr anchor="ctr"/>
                </a:tc>
                <a:tc>
                  <a:txBody>
                    <a:bodyPr/>
                    <a:lstStyle/>
                    <a:p>
                      <a:pPr algn="l" fontAlgn="ctr"/>
                      <a:r>
                        <a:rPr lang="en-US" dirty="0">
                          <a:effectLst/>
                        </a:rPr>
                        <a:t>CCAFS LC-40</a:t>
                      </a:r>
                    </a:p>
                  </a:txBody>
                  <a:tcPr anchor="ctr"/>
                </a:tc>
                <a:extLst>
                  <a:ext uri="{0D108BD9-81ED-4DB2-BD59-A6C34878D82A}">
                    <a16:rowId xmlns:a16="http://schemas.microsoft.com/office/drawing/2014/main" val="3733863154"/>
                  </a:ext>
                </a:extLst>
              </a:tr>
            </a:tbl>
          </a:graphicData>
        </a:graphic>
      </p:graphicFrame>
      <p:sp>
        <p:nvSpPr>
          <p:cNvPr id="6" name="Rectangle 5">
            <a:extLst>
              <a:ext uri="{FF2B5EF4-FFF2-40B4-BE49-F238E27FC236}">
                <a16:creationId xmlns:a16="http://schemas.microsoft.com/office/drawing/2014/main" id="{8C005BB1-5307-4DE6-8829-B84FCB3E3FF7}"/>
              </a:ext>
            </a:extLst>
          </p:cNvPr>
          <p:cNvSpPr/>
          <p:nvPr/>
        </p:nvSpPr>
        <p:spPr>
          <a:xfrm>
            <a:off x="670583" y="1469371"/>
            <a:ext cx="5942652" cy="369332"/>
          </a:xfrm>
          <a:prstGeom prst="rect">
            <a:avLst/>
          </a:prstGeom>
        </p:spPr>
        <p:txBody>
          <a:bodyPr wrap="none">
            <a:spAutoFit/>
          </a:bodyPr>
          <a:lstStyle/>
          <a:p>
            <a:r>
              <a:rPr lang="en-US" b="1" u="sng" dirty="0">
                <a:solidFill>
                  <a:schemeClr val="accent3">
                    <a:lumMod val="25000"/>
                  </a:schemeClr>
                </a:solidFill>
                <a:latin typeface="Arial" panose="020B0604020202020204" pitchFamily="34" charset="0"/>
                <a:cs typeface="Arial" panose="020B0604020202020204" pitchFamily="34" charset="0"/>
              </a:rPr>
              <a:t>List of failed landing outcomes in drone ship in 2015</a:t>
            </a:r>
            <a:endParaRPr lang="en-US" b="1" u="sng"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984391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139891" y="1617044"/>
            <a:ext cx="5375708" cy="4559919"/>
          </a:xfrm>
          <a:prstGeom prst="rect">
            <a:avLst/>
          </a:prstGeom>
        </p:spPr>
        <p:txBody>
          <a:bodyPr lIns="91440" tIns="45720" rIns="91440" bIns="45720" anchor="t"/>
          <a:lstStyle/>
          <a:p>
            <a:pPr marL="0" indent="0">
              <a:lnSpc>
                <a:spcPct val="100000"/>
              </a:lnSpc>
              <a:spcBef>
                <a:spcPts val="1400"/>
              </a:spcBef>
              <a:buNone/>
            </a:pPr>
            <a:r>
              <a:rPr lang="en-US" sz="2400" dirty="0"/>
              <a:t>From </a:t>
            </a:r>
            <a:r>
              <a:rPr lang="en-US" sz="2400" b="1" dirty="0"/>
              <a:t>2010 to 2017</a:t>
            </a:r>
            <a:r>
              <a:rPr lang="en-US" sz="2400" dirty="0"/>
              <a:t>, there were </a:t>
            </a:r>
            <a:r>
              <a:rPr lang="en-US" sz="2400" b="1" dirty="0"/>
              <a:t>10 missions with no landing attempts</a:t>
            </a:r>
            <a:r>
              <a:rPr lang="en-US" sz="2400" dirty="0"/>
              <a:t>, and the most common successful landing outcome was on a </a:t>
            </a:r>
            <a:r>
              <a:rPr lang="en-US" sz="2400" b="1" dirty="0"/>
              <a:t>drone ship</a:t>
            </a:r>
            <a:r>
              <a:rPr lang="en-US" sz="2400" dirty="0"/>
              <a:t> (5 times). This period shows the evolution of SpaceX's landing technologies, including early failures and milestones like ground pad successes.</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2" name="Rectangle 1">
            <a:extLst>
              <a:ext uri="{FF2B5EF4-FFF2-40B4-BE49-F238E27FC236}">
                <a16:creationId xmlns:a16="http://schemas.microsoft.com/office/drawing/2014/main" id="{FC2FEA49-14D0-48A9-8577-608282D0FF1F}"/>
              </a:ext>
            </a:extLst>
          </p:cNvPr>
          <p:cNvSpPr/>
          <p:nvPr/>
        </p:nvSpPr>
        <p:spPr>
          <a:xfrm>
            <a:off x="770011" y="1383681"/>
            <a:ext cx="3681392" cy="369332"/>
          </a:xfrm>
          <a:prstGeom prst="rect">
            <a:avLst/>
          </a:prstGeom>
        </p:spPr>
        <p:txBody>
          <a:bodyPr wrap="none">
            <a:spAutoFit/>
          </a:bodyPr>
          <a:lstStyle/>
          <a:p>
            <a:r>
              <a:rPr lang="en-US" b="1" u="sng" dirty="0">
                <a:latin typeface="system-ui"/>
              </a:rPr>
              <a:t>Rank of the landing outcomes count</a:t>
            </a:r>
            <a:endParaRPr lang="en-US" b="1" i="0" u="sng" dirty="0">
              <a:effectLst/>
              <a:latin typeface="system-ui"/>
            </a:endParaRPr>
          </a:p>
        </p:txBody>
      </p:sp>
      <p:graphicFrame>
        <p:nvGraphicFramePr>
          <p:cNvPr id="6" name="Table 5">
            <a:extLst>
              <a:ext uri="{FF2B5EF4-FFF2-40B4-BE49-F238E27FC236}">
                <a16:creationId xmlns:a16="http://schemas.microsoft.com/office/drawing/2014/main" id="{3C844C2F-7BD4-4020-8E24-915B2CF5C80A}"/>
              </a:ext>
            </a:extLst>
          </p:cNvPr>
          <p:cNvGraphicFramePr>
            <a:graphicFrameLocks noGrp="1"/>
          </p:cNvGraphicFramePr>
          <p:nvPr>
            <p:extLst>
              <p:ext uri="{D42A27DB-BD31-4B8C-83A1-F6EECF244321}">
                <p14:modId xmlns:p14="http://schemas.microsoft.com/office/powerpoint/2010/main" val="3675087134"/>
              </p:ext>
            </p:extLst>
          </p:nvPr>
        </p:nvGraphicFramePr>
        <p:xfrm>
          <a:off x="847013" y="1767428"/>
          <a:ext cx="3840490" cy="3337560"/>
        </p:xfrm>
        <a:graphic>
          <a:graphicData uri="http://schemas.openxmlformats.org/drawingml/2006/table">
            <a:tbl>
              <a:tblPr firstRow="1" bandRow="1">
                <a:tableStyleId>{5C22544A-7EE6-4342-B048-85BDC9FD1C3A}</a:tableStyleId>
              </a:tblPr>
              <a:tblGrid>
                <a:gridCol w="2781711">
                  <a:extLst>
                    <a:ext uri="{9D8B030D-6E8A-4147-A177-3AD203B41FA5}">
                      <a16:colId xmlns:a16="http://schemas.microsoft.com/office/drawing/2014/main" val="590444529"/>
                    </a:ext>
                  </a:extLst>
                </a:gridCol>
                <a:gridCol w="1058779">
                  <a:extLst>
                    <a:ext uri="{9D8B030D-6E8A-4147-A177-3AD203B41FA5}">
                      <a16:colId xmlns:a16="http://schemas.microsoft.com/office/drawing/2014/main" val="4088037232"/>
                    </a:ext>
                  </a:extLst>
                </a:gridCol>
              </a:tblGrid>
              <a:tr h="370840">
                <a:tc>
                  <a:txBody>
                    <a:bodyPr/>
                    <a:lstStyle/>
                    <a:p>
                      <a:pPr algn="l" fontAlgn="ctr"/>
                      <a:r>
                        <a:rPr lang="en-US" b="1" dirty="0">
                          <a:effectLst/>
                        </a:rPr>
                        <a:t>Landing Outcome</a:t>
                      </a:r>
                    </a:p>
                  </a:txBody>
                  <a:tcPr anchor="ctr"/>
                </a:tc>
                <a:tc>
                  <a:txBody>
                    <a:bodyPr/>
                    <a:lstStyle/>
                    <a:p>
                      <a:pPr algn="l" fontAlgn="ctr"/>
                      <a:r>
                        <a:rPr lang="en-US" b="1" dirty="0">
                          <a:effectLst/>
                        </a:rPr>
                        <a:t>Count</a:t>
                      </a:r>
                    </a:p>
                  </a:txBody>
                  <a:tcPr anchor="ctr"/>
                </a:tc>
                <a:extLst>
                  <a:ext uri="{0D108BD9-81ED-4DB2-BD59-A6C34878D82A}">
                    <a16:rowId xmlns:a16="http://schemas.microsoft.com/office/drawing/2014/main" val="3693881543"/>
                  </a:ext>
                </a:extLst>
              </a:tr>
              <a:tr h="370840">
                <a:tc>
                  <a:txBody>
                    <a:bodyPr/>
                    <a:lstStyle/>
                    <a:p>
                      <a:pPr algn="l" fontAlgn="ctr"/>
                      <a:r>
                        <a:rPr lang="en-US">
                          <a:effectLst/>
                        </a:rPr>
                        <a:t>No attempt</a:t>
                      </a:r>
                    </a:p>
                  </a:txBody>
                  <a:tcPr anchor="ctr"/>
                </a:tc>
                <a:tc>
                  <a:txBody>
                    <a:bodyPr/>
                    <a:lstStyle/>
                    <a:p>
                      <a:pPr algn="l" fontAlgn="ctr"/>
                      <a:r>
                        <a:rPr lang="en-US">
                          <a:effectLst/>
                        </a:rPr>
                        <a:t>10</a:t>
                      </a:r>
                    </a:p>
                  </a:txBody>
                  <a:tcPr anchor="ctr"/>
                </a:tc>
                <a:extLst>
                  <a:ext uri="{0D108BD9-81ED-4DB2-BD59-A6C34878D82A}">
                    <a16:rowId xmlns:a16="http://schemas.microsoft.com/office/drawing/2014/main" val="1311607149"/>
                  </a:ext>
                </a:extLst>
              </a:tr>
              <a:tr h="370840">
                <a:tc>
                  <a:txBody>
                    <a:bodyPr/>
                    <a:lstStyle/>
                    <a:p>
                      <a:pPr algn="l" fontAlgn="ctr"/>
                      <a:r>
                        <a:rPr lang="en-US">
                          <a:effectLst/>
                        </a:rPr>
                        <a:t>Success (drone ship)</a:t>
                      </a:r>
                    </a:p>
                  </a:txBody>
                  <a:tcPr anchor="ctr"/>
                </a:tc>
                <a:tc>
                  <a:txBody>
                    <a:bodyPr/>
                    <a:lstStyle/>
                    <a:p>
                      <a:pPr algn="l" fontAlgn="ctr"/>
                      <a:r>
                        <a:rPr lang="en-US">
                          <a:effectLst/>
                        </a:rPr>
                        <a:t>5</a:t>
                      </a:r>
                    </a:p>
                  </a:txBody>
                  <a:tcPr anchor="ctr"/>
                </a:tc>
                <a:extLst>
                  <a:ext uri="{0D108BD9-81ED-4DB2-BD59-A6C34878D82A}">
                    <a16:rowId xmlns:a16="http://schemas.microsoft.com/office/drawing/2014/main" val="687262464"/>
                  </a:ext>
                </a:extLst>
              </a:tr>
              <a:tr h="370840">
                <a:tc>
                  <a:txBody>
                    <a:bodyPr/>
                    <a:lstStyle/>
                    <a:p>
                      <a:pPr algn="l" fontAlgn="ctr"/>
                      <a:r>
                        <a:rPr lang="en-US">
                          <a:effectLst/>
                        </a:rPr>
                        <a:t>Failure (drone ship)</a:t>
                      </a:r>
                    </a:p>
                  </a:txBody>
                  <a:tcPr anchor="ctr"/>
                </a:tc>
                <a:tc>
                  <a:txBody>
                    <a:bodyPr/>
                    <a:lstStyle/>
                    <a:p>
                      <a:pPr algn="l" fontAlgn="ctr"/>
                      <a:r>
                        <a:rPr lang="en-US">
                          <a:effectLst/>
                        </a:rPr>
                        <a:t>5</a:t>
                      </a:r>
                    </a:p>
                  </a:txBody>
                  <a:tcPr anchor="ctr"/>
                </a:tc>
                <a:extLst>
                  <a:ext uri="{0D108BD9-81ED-4DB2-BD59-A6C34878D82A}">
                    <a16:rowId xmlns:a16="http://schemas.microsoft.com/office/drawing/2014/main" val="4027616114"/>
                  </a:ext>
                </a:extLst>
              </a:tr>
              <a:tr h="370840">
                <a:tc>
                  <a:txBody>
                    <a:bodyPr/>
                    <a:lstStyle/>
                    <a:p>
                      <a:pPr algn="l" fontAlgn="ctr"/>
                      <a:r>
                        <a:rPr lang="en-US">
                          <a:effectLst/>
                        </a:rPr>
                        <a:t>Success (ground pad)</a:t>
                      </a:r>
                    </a:p>
                  </a:txBody>
                  <a:tcPr anchor="ctr"/>
                </a:tc>
                <a:tc>
                  <a:txBody>
                    <a:bodyPr/>
                    <a:lstStyle/>
                    <a:p>
                      <a:pPr algn="l" fontAlgn="ctr"/>
                      <a:r>
                        <a:rPr lang="en-US">
                          <a:effectLst/>
                        </a:rPr>
                        <a:t>3</a:t>
                      </a:r>
                    </a:p>
                  </a:txBody>
                  <a:tcPr anchor="ctr"/>
                </a:tc>
                <a:extLst>
                  <a:ext uri="{0D108BD9-81ED-4DB2-BD59-A6C34878D82A}">
                    <a16:rowId xmlns:a16="http://schemas.microsoft.com/office/drawing/2014/main" val="2645584140"/>
                  </a:ext>
                </a:extLst>
              </a:tr>
              <a:tr h="370840">
                <a:tc>
                  <a:txBody>
                    <a:bodyPr/>
                    <a:lstStyle/>
                    <a:p>
                      <a:pPr algn="l" fontAlgn="ctr"/>
                      <a:r>
                        <a:rPr lang="en-US">
                          <a:effectLst/>
                        </a:rPr>
                        <a:t>Controlled (ocean)</a:t>
                      </a:r>
                    </a:p>
                  </a:txBody>
                  <a:tcPr anchor="ctr"/>
                </a:tc>
                <a:tc>
                  <a:txBody>
                    <a:bodyPr/>
                    <a:lstStyle/>
                    <a:p>
                      <a:pPr algn="l" fontAlgn="ctr"/>
                      <a:r>
                        <a:rPr lang="en-US">
                          <a:effectLst/>
                        </a:rPr>
                        <a:t>3</a:t>
                      </a:r>
                    </a:p>
                  </a:txBody>
                  <a:tcPr anchor="ctr"/>
                </a:tc>
                <a:extLst>
                  <a:ext uri="{0D108BD9-81ED-4DB2-BD59-A6C34878D82A}">
                    <a16:rowId xmlns:a16="http://schemas.microsoft.com/office/drawing/2014/main" val="3413792530"/>
                  </a:ext>
                </a:extLst>
              </a:tr>
              <a:tr h="370840">
                <a:tc>
                  <a:txBody>
                    <a:bodyPr/>
                    <a:lstStyle/>
                    <a:p>
                      <a:pPr algn="l" fontAlgn="ctr"/>
                      <a:r>
                        <a:rPr lang="en-US">
                          <a:effectLst/>
                        </a:rPr>
                        <a:t>Uncontrolled (ocean)</a:t>
                      </a:r>
                    </a:p>
                  </a:txBody>
                  <a:tcPr anchor="ctr"/>
                </a:tc>
                <a:tc>
                  <a:txBody>
                    <a:bodyPr/>
                    <a:lstStyle/>
                    <a:p>
                      <a:pPr algn="l" fontAlgn="ctr"/>
                      <a:r>
                        <a:rPr lang="en-US">
                          <a:effectLst/>
                        </a:rPr>
                        <a:t>2</a:t>
                      </a:r>
                    </a:p>
                  </a:txBody>
                  <a:tcPr anchor="ctr"/>
                </a:tc>
                <a:extLst>
                  <a:ext uri="{0D108BD9-81ED-4DB2-BD59-A6C34878D82A}">
                    <a16:rowId xmlns:a16="http://schemas.microsoft.com/office/drawing/2014/main" val="1068518825"/>
                  </a:ext>
                </a:extLst>
              </a:tr>
              <a:tr h="370840">
                <a:tc>
                  <a:txBody>
                    <a:bodyPr/>
                    <a:lstStyle/>
                    <a:p>
                      <a:pPr algn="l" fontAlgn="ctr"/>
                      <a:r>
                        <a:rPr lang="en-US">
                          <a:effectLst/>
                        </a:rPr>
                        <a:t>Failure (parachute)</a:t>
                      </a:r>
                    </a:p>
                  </a:txBody>
                  <a:tcPr anchor="ctr"/>
                </a:tc>
                <a:tc>
                  <a:txBody>
                    <a:bodyPr/>
                    <a:lstStyle/>
                    <a:p>
                      <a:pPr algn="l" fontAlgn="ctr"/>
                      <a:r>
                        <a:rPr lang="en-US">
                          <a:effectLst/>
                        </a:rPr>
                        <a:t>2</a:t>
                      </a:r>
                    </a:p>
                  </a:txBody>
                  <a:tcPr anchor="ctr"/>
                </a:tc>
                <a:extLst>
                  <a:ext uri="{0D108BD9-81ED-4DB2-BD59-A6C34878D82A}">
                    <a16:rowId xmlns:a16="http://schemas.microsoft.com/office/drawing/2014/main" val="1910852574"/>
                  </a:ext>
                </a:extLst>
              </a:tr>
              <a:tr h="370840">
                <a:tc>
                  <a:txBody>
                    <a:bodyPr/>
                    <a:lstStyle/>
                    <a:p>
                      <a:pPr algn="l" fontAlgn="ctr"/>
                      <a:r>
                        <a:rPr lang="en-US">
                          <a:effectLst/>
                        </a:rPr>
                        <a:t>Precluded (drone ship)</a:t>
                      </a:r>
                    </a:p>
                  </a:txBody>
                  <a:tcPr anchor="ctr"/>
                </a:tc>
                <a:tc>
                  <a:txBody>
                    <a:bodyPr/>
                    <a:lstStyle/>
                    <a:p>
                      <a:pPr algn="l" fontAlgn="ctr"/>
                      <a:r>
                        <a:rPr lang="en-US" dirty="0">
                          <a:effectLst/>
                        </a:rPr>
                        <a:t>1</a:t>
                      </a:r>
                    </a:p>
                  </a:txBody>
                  <a:tcPr anchor="ctr"/>
                </a:tc>
                <a:extLst>
                  <a:ext uri="{0D108BD9-81ED-4DB2-BD59-A6C34878D82A}">
                    <a16:rowId xmlns:a16="http://schemas.microsoft.com/office/drawing/2014/main" val="2859808518"/>
                  </a:ext>
                </a:extLst>
              </a:tr>
            </a:tbl>
          </a:graphicData>
        </a:graphic>
      </p:graphicFrame>
    </p:spTree>
    <p:extLst>
      <p:ext uri="{BB962C8B-B14F-4D97-AF65-F5344CB8AC3E}">
        <p14:creationId xmlns:p14="http://schemas.microsoft.com/office/powerpoint/2010/main" val="39751684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599257" y="1414914"/>
            <a:ext cx="3166713" cy="4697128"/>
          </a:xfrm>
          <a:prstGeom prst="rect">
            <a:avLst/>
          </a:prstGeom>
        </p:spPr>
        <p:txBody>
          <a:bodyPr lIns="91440" tIns="45720" rIns="91440" bIns="45720" anchor="t">
            <a:noAutofit/>
          </a:bodyPr>
          <a:lstStyle/>
          <a:p>
            <a:pPr marL="0" indent="0">
              <a:buNone/>
            </a:pPr>
            <a:r>
              <a:rPr lang="en-US" sz="1300" b="1" dirty="0">
                <a:latin typeface="Arial" panose="020B0604020202020204" pitchFamily="34" charset="0"/>
                <a:cs typeface="Arial" panose="020B0604020202020204" pitchFamily="34" charset="0"/>
              </a:rPr>
              <a:t>Key Elements:</a:t>
            </a:r>
          </a:p>
          <a:p>
            <a:pPr marL="0" indent="0">
              <a:buNone/>
            </a:pPr>
            <a:r>
              <a:rPr lang="en-US" sz="1300" b="1" dirty="0">
                <a:latin typeface="Arial" panose="020B0604020202020204" pitchFamily="34" charset="0"/>
                <a:cs typeface="Arial" panose="020B0604020202020204" pitchFamily="34" charset="0"/>
              </a:rPr>
              <a:t>Geographical Distribution</a:t>
            </a:r>
            <a:r>
              <a:rPr lang="en-US" sz="1300" dirty="0">
                <a:latin typeface="Arial" panose="020B0604020202020204" pitchFamily="34" charset="0"/>
                <a:cs typeface="Arial" panose="020B0604020202020204" pitchFamily="34" charset="0"/>
              </a:rPr>
              <a:t>: Launch sites are primarily located in coastal areas, which facilitate efficient rocket trajectories and payload deployment.</a:t>
            </a:r>
          </a:p>
          <a:p>
            <a:r>
              <a:rPr lang="en-US" sz="1300" b="1" dirty="0">
                <a:latin typeface="Arial" panose="020B0604020202020204" pitchFamily="34" charset="0"/>
                <a:cs typeface="Arial" panose="020B0604020202020204" pitchFamily="34" charset="0"/>
              </a:rPr>
              <a:t>Key Locations</a:t>
            </a:r>
            <a:r>
              <a:rPr lang="en-US" sz="1300" dirty="0">
                <a:latin typeface="Arial" panose="020B0604020202020204" pitchFamily="34" charset="0"/>
                <a:cs typeface="Arial" panose="020B0604020202020204" pitchFamily="34" charset="0"/>
              </a:rPr>
              <a:t>:</a:t>
            </a:r>
          </a:p>
          <a:p>
            <a:pPr lvl="1"/>
            <a:r>
              <a:rPr lang="en-US" sz="1300" dirty="0">
                <a:latin typeface="Arial" panose="020B0604020202020204" pitchFamily="34" charset="0"/>
                <a:cs typeface="Arial" panose="020B0604020202020204" pitchFamily="34" charset="0"/>
              </a:rPr>
              <a:t>California: Vandenberg Space Force Base (SLC-4E).</a:t>
            </a:r>
          </a:p>
          <a:p>
            <a:pPr lvl="1"/>
            <a:r>
              <a:rPr lang="en-US" sz="1300" dirty="0">
                <a:latin typeface="Arial" panose="020B0604020202020204" pitchFamily="34" charset="0"/>
                <a:cs typeface="Arial" panose="020B0604020202020204" pitchFamily="34" charset="0"/>
              </a:rPr>
              <a:t>Florida: Cape Canaveral (SLC-40 and LC-39A).</a:t>
            </a:r>
          </a:p>
          <a:p>
            <a:r>
              <a:rPr lang="en-US" sz="1300" b="1" dirty="0">
                <a:latin typeface="Arial" panose="020B0604020202020204" pitchFamily="34" charset="0"/>
                <a:cs typeface="Arial" panose="020B0604020202020204" pitchFamily="34" charset="0"/>
              </a:rPr>
              <a:t>Strategic Placement</a:t>
            </a:r>
            <a:r>
              <a:rPr lang="en-US" sz="1300" dirty="0">
                <a:latin typeface="Arial" panose="020B0604020202020204" pitchFamily="34" charset="0"/>
                <a:cs typeface="Arial" panose="020B0604020202020204" pitchFamily="34" charset="0"/>
              </a:rPr>
              <a:t>: Sites are near the equator and coastlines, optimizing fuel efficiency and minimizing risks.</a:t>
            </a:r>
          </a:p>
          <a:p>
            <a:pPr marL="0" indent="0">
              <a:buNone/>
            </a:pPr>
            <a:r>
              <a:rPr lang="en-US" sz="1300" b="1" dirty="0">
                <a:latin typeface="Arial" panose="020B0604020202020204" pitchFamily="34" charset="0"/>
                <a:cs typeface="Arial" panose="020B0604020202020204" pitchFamily="34" charset="0"/>
              </a:rPr>
              <a:t>Key </a:t>
            </a:r>
            <a:r>
              <a:rPr lang="en-US" sz="1300" b="1" dirty="0" err="1">
                <a:latin typeface="Arial" panose="020B0604020202020204" pitchFamily="34" charset="0"/>
                <a:cs typeface="Arial" panose="020B0604020202020204" pitchFamily="34" charset="0"/>
              </a:rPr>
              <a:t>inisghts</a:t>
            </a:r>
            <a:r>
              <a:rPr lang="en-US" sz="1300" b="1" dirty="0">
                <a:latin typeface="Arial" panose="020B0604020202020204" pitchFamily="34" charset="0"/>
                <a:cs typeface="Arial" panose="020B0604020202020204" pitchFamily="34" charset="0"/>
              </a:rPr>
              <a:t>:</a:t>
            </a:r>
            <a:endParaRPr lang="en-US" sz="1300" dirty="0">
              <a:latin typeface="Arial" panose="020B0604020202020204" pitchFamily="34" charset="0"/>
              <a:cs typeface="Arial" panose="020B0604020202020204" pitchFamily="34" charset="0"/>
            </a:endParaRPr>
          </a:p>
          <a:p>
            <a:r>
              <a:rPr lang="en-US" sz="1300" dirty="0">
                <a:latin typeface="Arial" panose="020B0604020202020204" pitchFamily="34" charset="0"/>
                <a:cs typeface="Arial" panose="020B0604020202020204" pitchFamily="34" charset="0"/>
              </a:rPr>
              <a:t>All launch sites are close to coastlines.</a:t>
            </a:r>
          </a:p>
          <a:p>
            <a:r>
              <a:rPr lang="en-US" sz="1300" dirty="0">
                <a:latin typeface="Arial" panose="020B0604020202020204" pitchFamily="34" charset="0"/>
                <a:cs typeface="Arial" panose="020B0604020202020204" pitchFamily="34" charset="0"/>
              </a:rPr>
              <a:t>Proximity to major infrastructure like highways and railways supports logistics and operations.</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Map of all launch sites’ location</a:t>
            </a:r>
          </a:p>
        </p:txBody>
      </p:sp>
      <p:pic>
        <p:nvPicPr>
          <p:cNvPr id="4" name="Picture 3">
            <a:extLst>
              <a:ext uri="{FF2B5EF4-FFF2-40B4-BE49-F238E27FC236}">
                <a16:creationId xmlns:a16="http://schemas.microsoft.com/office/drawing/2014/main" id="{5A608592-B26F-4C5B-9918-9818FD713D92}"/>
              </a:ext>
            </a:extLst>
          </p:cNvPr>
          <p:cNvPicPr>
            <a:picLocks noChangeAspect="1"/>
          </p:cNvPicPr>
          <p:nvPr/>
        </p:nvPicPr>
        <p:blipFill>
          <a:blip r:embed="rId3"/>
          <a:stretch>
            <a:fillRect/>
          </a:stretch>
        </p:blipFill>
        <p:spPr>
          <a:xfrm>
            <a:off x="426030" y="1414914"/>
            <a:ext cx="8051982" cy="3927108"/>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68487" y="1462931"/>
            <a:ext cx="4003210" cy="5009949"/>
          </a:xfrm>
          <a:prstGeom prst="rect">
            <a:avLst/>
          </a:prstGeom>
        </p:spPr>
        <p:txBody>
          <a:bodyPr lIns="91440" tIns="45720" rIns="91440" bIns="45720" anchor="t">
            <a:normAutofit fontScale="55000" lnSpcReduction="20000"/>
          </a:bodyPr>
          <a:lstStyle/>
          <a:p>
            <a:pPr marL="0" indent="0">
              <a:spcBef>
                <a:spcPts val="1400"/>
              </a:spcBef>
              <a:buNone/>
            </a:pPr>
            <a:r>
              <a:rPr lang="en-US" b="1" dirty="0">
                <a:solidFill>
                  <a:schemeClr val="accent3">
                    <a:lumMod val="25000"/>
                  </a:schemeClr>
                </a:solidFill>
                <a:latin typeface="Arial" panose="020B0604020202020204" pitchFamily="34" charset="0"/>
                <a:cs typeface="Arial" panose="020B0604020202020204" pitchFamily="34" charset="0"/>
              </a:rPr>
              <a:t>Launch Site:</a:t>
            </a:r>
          </a:p>
          <a:p>
            <a:pPr marL="0" indent="0">
              <a:spcBef>
                <a:spcPts val="1400"/>
              </a:spcBef>
              <a:buNone/>
            </a:pPr>
            <a:r>
              <a:rPr lang="en-US" dirty="0">
                <a:solidFill>
                  <a:schemeClr val="accent3">
                    <a:lumMod val="25000"/>
                  </a:schemeClr>
                </a:solidFill>
                <a:latin typeface="Arial" panose="020B0604020202020204" pitchFamily="34" charset="0"/>
                <a:cs typeface="Arial" panose="020B0604020202020204" pitchFamily="34" charset="0"/>
              </a:rPr>
              <a:t>The map highlights KSC LC-39A, which is identified as the site with the highest success rate for launches.</a:t>
            </a:r>
          </a:p>
          <a:p>
            <a:pPr marL="0" indent="0">
              <a:spcBef>
                <a:spcPts val="1400"/>
              </a:spcBef>
              <a:buNone/>
            </a:pPr>
            <a:r>
              <a:rPr lang="en-US" b="1" dirty="0">
                <a:solidFill>
                  <a:schemeClr val="accent3">
                    <a:lumMod val="25000"/>
                  </a:schemeClr>
                </a:solidFill>
                <a:latin typeface="Arial" panose="020B0604020202020204" pitchFamily="34" charset="0"/>
                <a:cs typeface="Arial" panose="020B0604020202020204" pitchFamily="34" charset="0"/>
              </a:rPr>
              <a:t>Markers:</a:t>
            </a:r>
          </a:p>
          <a:p>
            <a:pPr>
              <a:spcBef>
                <a:spcPts val="1400"/>
              </a:spcBef>
            </a:pPr>
            <a:r>
              <a:rPr lang="en-US" dirty="0">
                <a:solidFill>
                  <a:schemeClr val="accent3">
                    <a:lumMod val="25000"/>
                  </a:schemeClr>
                </a:solidFill>
                <a:latin typeface="Arial" panose="020B0604020202020204" pitchFamily="34" charset="0"/>
                <a:cs typeface="Arial" panose="020B0604020202020204" pitchFamily="34" charset="0"/>
              </a:rPr>
              <a:t>Green markers: Represent successful launches.</a:t>
            </a:r>
          </a:p>
          <a:p>
            <a:pPr>
              <a:spcBef>
                <a:spcPts val="1400"/>
              </a:spcBef>
            </a:pPr>
            <a:r>
              <a:rPr lang="en-US" dirty="0">
                <a:solidFill>
                  <a:schemeClr val="accent3">
                    <a:lumMod val="25000"/>
                  </a:schemeClr>
                </a:solidFill>
                <a:latin typeface="Arial" panose="020B0604020202020204" pitchFamily="34" charset="0"/>
                <a:cs typeface="Arial" panose="020B0604020202020204" pitchFamily="34" charset="0"/>
              </a:rPr>
              <a:t>Red markers: Represent failed launches.</a:t>
            </a:r>
          </a:p>
          <a:p>
            <a:pPr>
              <a:spcBef>
                <a:spcPts val="1400"/>
              </a:spcBef>
            </a:pPr>
            <a:r>
              <a:rPr lang="en-US" dirty="0">
                <a:solidFill>
                  <a:schemeClr val="accent3">
                    <a:lumMod val="25000"/>
                  </a:schemeClr>
                </a:solidFill>
                <a:latin typeface="Arial" panose="020B0604020202020204" pitchFamily="34" charset="0"/>
                <a:cs typeface="Arial" panose="020B0604020202020204" pitchFamily="34" charset="0"/>
              </a:rPr>
              <a:t>The cluster shows a higher concentration of green markers, indicating a high success rate.</a:t>
            </a:r>
          </a:p>
          <a:p>
            <a:pPr marL="0" indent="0">
              <a:spcBef>
                <a:spcPts val="1400"/>
              </a:spcBef>
              <a:buNone/>
            </a:pPr>
            <a:r>
              <a:rPr lang="en-US" b="1" dirty="0">
                <a:solidFill>
                  <a:schemeClr val="accent3">
                    <a:lumMod val="25000"/>
                  </a:schemeClr>
                </a:solidFill>
                <a:latin typeface="Arial" panose="020B0604020202020204" pitchFamily="34" charset="0"/>
                <a:cs typeface="Arial" panose="020B0604020202020204" pitchFamily="34" charset="0"/>
              </a:rPr>
              <a:t>Highlighted Zone:</a:t>
            </a:r>
          </a:p>
          <a:p>
            <a:pPr marL="0" indent="0">
              <a:spcBef>
                <a:spcPts val="1400"/>
              </a:spcBef>
              <a:buNone/>
            </a:pPr>
            <a:r>
              <a:rPr lang="en-US" dirty="0">
                <a:solidFill>
                  <a:schemeClr val="accent3">
                    <a:lumMod val="25000"/>
                  </a:schemeClr>
                </a:solidFill>
                <a:latin typeface="Arial" panose="020B0604020202020204" pitchFamily="34" charset="0"/>
                <a:cs typeface="Arial" panose="020B0604020202020204" pitchFamily="34" charset="0"/>
              </a:rPr>
              <a:t>The circular area represents the region around the launch site, helping visualize its geographical proximity to key surroundings like the coastline or infrastructure.</a:t>
            </a:r>
          </a:p>
          <a:p>
            <a:pPr marL="0" indent="0">
              <a:spcBef>
                <a:spcPts val="1400"/>
              </a:spcBef>
              <a:buNone/>
            </a:pPr>
            <a:r>
              <a:rPr lang="en-US" b="1" dirty="0">
                <a:solidFill>
                  <a:schemeClr val="accent3">
                    <a:lumMod val="25000"/>
                  </a:schemeClr>
                </a:solidFill>
                <a:latin typeface="Arial" panose="020B0604020202020204" pitchFamily="34" charset="0"/>
                <a:cs typeface="Arial" panose="020B0604020202020204" pitchFamily="34" charset="0"/>
              </a:rPr>
              <a:t>Key Insight:</a:t>
            </a:r>
          </a:p>
          <a:p>
            <a:pPr marL="0" indent="0">
              <a:spcBef>
                <a:spcPts val="1400"/>
              </a:spcBef>
              <a:buNone/>
            </a:pPr>
            <a:r>
              <a:rPr lang="en-US" dirty="0">
                <a:solidFill>
                  <a:schemeClr val="accent3">
                    <a:lumMod val="25000"/>
                  </a:schemeClr>
                </a:solidFill>
                <a:latin typeface="Arial" panose="020B0604020202020204" pitchFamily="34" charset="0"/>
                <a:cs typeface="Arial" panose="020B0604020202020204" pitchFamily="34" charset="0"/>
              </a:rPr>
              <a:t>KSC LC-39A’s success suggests favorable conditions or infrastructure for reliable launches.</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Map of highest launch site launch outcomes</a:t>
            </a:r>
          </a:p>
        </p:txBody>
      </p:sp>
      <p:pic>
        <p:nvPicPr>
          <p:cNvPr id="6" name="Picture 5">
            <a:extLst>
              <a:ext uri="{FF2B5EF4-FFF2-40B4-BE49-F238E27FC236}">
                <a16:creationId xmlns:a16="http://schemas.microsoft.com/office/drawing/2014/main" id="{C8A1CC9C-4EC4-4F9F-B48F-C2898211B6F8}"/>
              </a:ext>
            </a:extLst>
          </p:cNvPr>
          <p:cNvPicPr>
            <a:picLocks noChangeAspect="1"/>
          </p:cNvPicPr>
          <p:nvPr/>
        </p:nvPicPr>
        <p:blipFill>
          <a:blip r:embed="rId3"/>
          <a:stretch>
            <a:fillRect/>
          </a:stretch>
        </p:blipFill>
        <p:spPr>
          <a:xfrm>
            <a:off x="293822" y="1442561"/>
            <a:ext cx="7219856" cy="4207468"/>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0" y="1425798"/>
            <a:ext cx="10232769" cy="500141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b="1" dirty="0">
                <a:solidFill>
                  <a:schemeClr val="accent3">
                    <a:lumMod val="25000"/>
                  </a:schemeClr>
                </a:solidFill>
                <a:latin typeface="Arial" panose="020B0604020202020204" pitchFamily="34" charset="0"/>
                <a:cs typeface="Arial" panose="020B0604020202020204" pitchFamily="34" charset="0"/>
              </a:rPr>
              <a:t>Launch Success Factors</a:t>
            </a:r>
          </a:p>
          <a:p>
            <a:pPr>
              <a:lnSpc>
                <a:spcPct val="100000"/>
              </a:lnSpc>
              <a:spcBef>
                <a:spcPts val="1400"/>
              </a:spcBef>
            </a:pPr>
            <a:r>
              <a:rPr lang="en-US" sz="2400" dirty="0">
                <a:solidFill>
                  <a:schemeClr val="accent3">
                    <a:lumMod val="25000"/>
                  </a:schemeClr>
                </a:solidFill>
                <a:latin typeface="Arial" panose="020B0604020202020204" pitchFamily="34" charset="0"/>
                <a:cs typeface="Arial" panose="020B0604020202020204" pitchFamily="34" charset="0"/>
              </a:rPr>
              <a:t>Site location impacts success by up to 17%</a:t>
            </a:r>
          </a:p>
          <a:p>
            <a:pPr>
              <a:lnSpc>
                <a:spcPct val="100000"/>
              </a:lnSpc>
              <a:spcBef>
                <a:spcPts val="1400"/>
              </a:spcBef>
            </a:pPr>
            <a:r>
              <a:rPr lang="en-US" sz="2400" dirty="0">
                <a:solidFill>
                  <a:schemeClr val="accent3">
                    <a:lumMod val="25000"/>
                  </a:schemeClr>
                </a:solidFill>
                <a:latin typeface="Arial" panose="020B0604020202020204" pitchFamily="34" charset="0"/>
                <a:cs typeface="Arial" panose="020B0604020202020204" pitchFamily="34" charset="0"/>
              </a:rPr>
              <a:t>Optimal payload: 2000-5000 kg</a:t>
            </a:r>
          </a:p>
          <a:p>
            <a:pPr>
              <a:lnSpc>
                <a:spcPct val="100000"/>
              </a:lnSpc>
              <a:spcBef>
                <a:spcPts val="1400"/>
              </a:spcBef>
            </a:pPr>
            <a:r>
              <a:rPr lang="en-US" sz="2400" dirty="0">
                <a:solidFill>
                  <a:schemeClr val="accent3">
                    <a:lumMod val="25000"/>
                  </a:schemeClr>
                </a:solidFill>
                <a:latin typeface="Arial" panose="020B0604020202020204" pitchFamily="34" charset="0"/>
                <a:cs typeface="Arial" panose="020B0604020202020204" pitchFamily="34" charset="0"/>
              </a:rPr>
              <a:t>85% success rate since 2013</a:t>
            </a:r>
          </a:p>
          <a:p>
            <a:pPr marL="0" indent="0">
              <a:lnSpc>
                <a:spcPct val="100000"/>
              </a:lnSpc>
              <a:spcBef>
                <a:spcPts val="1400"/>
              </a:spcBef>
              <a:buNone/>
            </a:pPr>
            <a:r>
              <a:rPr lang="en-US" b="1" dirty="0">
                <a:solidFill>
                  <a:schemeClr val="accent3">
                    <a:lumMod val="25000"/>
                  </a:schemeClr>
                </a:solidFill>
                <a:latin typeface="Arial" panose="020B0604020202020204" pitchFamily="34" charset="0"/>
                <a:cs typeface="Arial" panose="020B0604020202020204" pitchFamily="34" charset="0"/>
              </a:rPr>
              <a:t>Model Results</a:t>
            </a:r>
          </a:p>
          <a:p>
            <a:pPr>
              <a:lnSpc>
                <a:spcPct val="100000"/>
              </a:lnSpc>
              <a:spcBef>
                <a:spcPts val="1400"/>
              </a:spcBef>
            </a:pPr>
            <a:r>
              <a:rPr lang="en-US" sz="2400" dirty="0">
                <a:solidFill>
                  <a:schemeClr val="accent3">
                    <a:lumMod val="25000"/>
                  </a:schemeClr>
                </a:solidFill>
                <a:latin typeface="Arial" panose="020B0604020202020204" pitchFamily="34" charset="0"/>
                <a:cs typeface="Arial" panose="020B0604020202020204" pitchFamily="34" charset="0"/>
              </a:rPr>
              <a:t>Landing prediction accuracy: 84%</a:t>
            </a:r>
          </a:p>
          <a:p>
            <a:pPr>
              <a:lnSpc>
                <a:spcPct val="100000"/>
              </a:lnSpc>
              <a:spcBef>
                <a:spcPts val="1400"/>
              </a:spcBef>
            </a:pPr>
            <a:r>
              <a:rPr lang="en-US" sz="2400" dirty="0">
                <a:solidFill>
                  <a:schemeClr val="accent3">
                    <a:lumMod val="25000"/>
                  </a:schemeClr>
                </a:solidFill>
                <a:latin typeface="Arial" panose="020B0604020202020204" pitchFamily="34" charset="0"/>
                <a:cs typeface="Arial" panose="020B0604020202020204" pitchFamily="34" charset="0"/>
              </a:rPr>
              <a:t>Identified top 3 success indicators</a:t>
            </a:r>
          </a:p>
          <a:p>
            <a:pPr>
              <a:lnSpc>
                <a:spcPct val="100000"/>
              </a:lnSpc>
              <a:spcBef>
                <a:spcPts val="1400"/>
              </a:spcBef>
            </a:pPr>
            <a:r>
              <a:rPr lang="en-US" sz="2400" dirty="0">
                <a:solidFill>
                  <a:schemeClr val="accent3">
                    <a:lumMod val="25000"/>
                  </a:schemeClr>
                </a:solidFill>
                <a:latin typeface="Arial" panose="020B0604020202020204" pitchFamily="34" charset="0"/>
                <a:cs typeface="Arial" panose="020B0604020202020204" pitchFamily="34" charset="0"/>
              </a:rPr>
              <a:t>Cost estimation framework validated</a:t>
            </a:r>
            <a:endParaRPr lang="en-US" sz="2000" dirty="0">
              <a:solidFill>
                <a:schemeClr val="accent3">
                  <a:lumMod val="25000"/>
                </a:schemeClr>
              </a:solidFill>
              <a:latin typeface="Arial" panose="020B0604020202020204" pitchFamily="34" charset="0"/>
              <a:cs typeface="Arial" panose="020B0604020202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 Key Findings</a:t>
            </a:r>
            <a:endParaRPr lang="en-US" dirty="0">
              <a:solidFill>
                <a:srgbClr val="0B49CB"/>
              </a:solidFill>
            </a:endParaRPr>
          </a:p>
        </p:txBody>
      </p:sp>
    </p:spTree>
    <p:extLst>
      <p:ext uri="{BB962C8B-B14F-4D97-AF65-F5344CB8AC3E}">
        <p14:creationId xmlns:p14="http://schemas.microsoft.com/office/powerpoint/2010/main" val="46515346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257448" y="1434162"/>
            <a:ext cx="4783756" cy="5207269"/>
          </a:xfrm>
          <a:prstGeom prst="rect">
            <a:avLst/>
          </a:prstGeom>
        </p:spPr>
        <p:txBody>
          <a:bodyPr lIns="91440" tIns="45720" rIns="91440" bIns="45720" anchor="t">
            <a:normAutofit fontScale="92500" lnSpcReduction="10000"/>
          </a:bodyPr>
          <a:lstStyle/>
          <a:p>
            <a:pPr marL="0" indent="0">
              <a:lnSpc>
                <a:spcPct val="100000"/>
              </a:lnSpc>
              <a:spcBef>
                <a:spcPts val="1400"/>
              </a:spcBef>
              <a:buNone/>
            </a:pPr>
            <a:r>
              <a:rPr lang="en-US" sz="1200" b="1" dirty="0">
                <a:solidFill>
                  <a:schemeClr val="accent3">
                    <a:lumMod val="25000"/>
                  </a:schemeClr>
                </a:solidFill>
                <a:latin typeface="Arial" panose="020B0604020202020204" pitchFamily="34" charset="0"/>
                <a:cs typeface="Arial" panose="020B0604020202020204" pitchFamily="34" charset="0"/>
              </a:rPr>
              <a:t>Selected Launch Site:</a:t>
            </a:r>
          </a:p>
          <a:p>
            <a:pPr marL="0" indent="0">
              <a:lnSpc>
                <a:spcPct val="100000"/>
              </a:lnSpc>
              <a:spcBef>
                <a:spcPts val="1400"/>
              </a:spcBef>
              <a:buNone/>
            </a:pPr>
            <a:r>
              <a:rPr lang="en-US" sz="1200" dirty="0">
                <a:solidFill>
                  <a:schemeClr val="accent3">
                    <a:lumMod val="25000"/>
                  </a:schemeClr>
                </a:solidFill>
                <a:latin typeface="Arial" panose="020B0604020202020204" pitchFamily="34" charset="0"/>
                <a:cs typeface="Arial" panose="020B0604020202020204" pitchFamily="34" charset="0"/>
              </a:rPr>
              <a:t>The map highlights the location of a launch site (orange marker).</a:t>
            </a:r>
          </a:p>
          <a:p>
            <a:pPr marL="0" indent="0">
              <a:lnSpc>
                <a:spcPct val="100000"/>
              </a:lnSpc>
              <a:spcBef>
                <a:spcPts val="1400"/>
              </a:spcBef>
              <a:buNone/>
            </a:pPr>
            <a:r>
              <a:rPr lang="en-US" sz="1200" b="1" dirty="0">
                <a:solidFill>
                  <a:schemeClr val="accent3">
                    <a:lumMod val="25000"/>
                  </a:schemeClr>
                </a:solidFill>
                <a:latin typeface="Arial" panose="020B0604020202020204" pitchFamily="34" charset="0"/>
                <a:cs typeface="Arial" panose="020B0604020202020204" pitchFamily="34" charset="0"/>
              </a:rPr>
              <a:t>Proximity Measurements </a:t>
            </a:r>
            <a:r>
              <a:rPr lang="en-US" altLang="zh-TW" sz="1200" b="1" dirty="0">
                <a:solidFill>
                  <a:schemeClr val="accent3">
                    <a:lumMod val="25000"/>
                  </a:schemeClr>
                </a:solidFill>
                <a:latin typeface="Arial" panose="020B0604020202020204" pitchFamily="34" charset="0"/>
                <a:cs typeface="Arial" panose="020B0604020202020204" pitchFamily="34" charset="0"/>
              </a:rPr>
              <a:t>(</a:t>
            </a:r>
            <a:r>
              <a:rPr lang="en-US" sz="1200" b="1" dirty="0">
                <a:solidFill>
                  <a:schemeClr val="accent3">
                    <a:lumMod val="25000"/>
                  </a:schemeClr>
                </a:solidFill>
                <a:latin typeface="Arial" panose="020B0604020202020204" pitchFamily="34" charset="0"/>
                <a:cs typeface="Arial" panose="020B0604020202020204" pitchFamily="34" charset="0"/>
              </a:rPr>
              <a:t>Straight Lines</a:t>
            </a:r>
            <a:r>
              <a:rPr lang="en-US" altLang="zh-TW" sz="1200" b="1" dirty="0">
                <a:solidFill>
                  <a:schemeClr val="accent3">
                    <a:lumMod val="25000"/>
                  </a:schemeClr>
                </a:solidFill>
                <a:latin typeface="Arial" panose="020B0604020202020204" pitchFamily="34" charset="0"/>
                <a:cs typeface="Arial" panose="020B0604020202020204" pitchFamily="34" charset="0"/>
              </a:rPr>
              <a:t>)</a:t>
            </a:r>
            <a:r>
              <a:rPr lang="en-US" sz="1200" b="1" dirty="0">
                <a:solidFill>
                  <a:schemeClr val="accent3">
                    <a:lumMod val="25000"/>
                  </a:schemeClr>
                </a:solidFill>
                <a:latin typeface="Arial" panose="020B0604020202020204" pitchFamily="34" charset="0"/>
                <a:cs typeface="Arial" panose="020B0604020202020204" pitchFamily="34" charset="0"/>
              </a:rPr>
              <a:t>: </a:t>
            </a:r>
          </a:p>
          <a:p>
            <a:pPr marL="0" indent="0">
              <a:lnSpc>
                <a:spcPct val="100000"/>
              </a:lnSpc>
              <a:spcBef>
                <a:spcPts val="1400"/>
              </a:spcBef>
              <a:buNone/>
            </a:pPr>
            <a:r>
              <a:rPr lang="en-US" sz="1200" dirty="0">
                <a:solidFill>
                  <a:schemeClr val="accent3">
                    <a:lumMod val="25000"/>
                  </a:schemeClr>
                </a:solidFill>
                <a:latin typeface="Arial" panose="020B0604020202020204" pitchFamily="34" charset="0"/>
                <a:cs typeface="Arial" panose="020B0604020202020204" pitchFamily="34" charset="0"/>
              </a:rPr>
              <a:t>Represent the calculated distance from the launch site to key infrastructures:</a:t>
            </a:r>
          </a:p>
          <a:p>
            <a:pPr>
              <a:lnSpc>
                <a:spcPct val="100000"/>
              </a:lnSpc>
              <a:spcBef>
                <a:spcPts val="1400"/>
              </a:spcBef>
            </a:pPr>
            <a:r>
              <a:rPr lang="en-US" sz="1200" dirty="0">
                <a:solidFill>
                  <a:schemeClr val="accent3">
                    <a:lumMod val="25000"/>
                  </a:schemeClr>
                </a:solidFill>
                <a:latin typeface="Arial" panose="020B0604020202020204" pitchFamily="34" charset="0"/>
                <a:cs typeface="Arial" panose="020B0604020202020204" pitchFamily="34" charset="0"/>
              </a:rPr>
              <a:t>Coastline </a:t>
            </a:r>
          </a:p>
          <a:p>
            <a:pPr>
              <a:lnSpc>
                <a:spcPct val="100000"/>
              </a:lnSpc>
              <a:spcBef>
                <a:spcPts val="1400"/>
              </a:spcBef>
            </a:pPr>
            <a:r>
              <a:rPr lang="en-US" sz="1200" dirty="0">
                <a:solidFill>
                  <a:schemeClr val="accent3">
                    <a:lumMod val="25000"/>
                  </a:schemeClr>
                </a:solidFill>
                <a:latin typeface="Arial" panose="020B0604020202020204" pitchFamily="34" charset="0"/>
                <a:cs typeface="Arial" panose="020B0604020202020204" pitchFamily="34" charset="0"/>
              </a:rPr>
              <a:t>Highway </a:t>
            </a:r>
          </a:p>
          <a:p>
            <a:pPr>
              <a:lnSpc>
                <a:spcPct val="100000"/>
              </a:lnSpc>
              <a:spcBef>
                <a:spcPts val="1400"/>
              </a:spcBef>
            </a:pPr>
            <a:r>
              <a:rPr lang="en-US" sz="1200" dirty="0">
                <a:solidFill>
                  <a:schemeClr val="accent3">
                    <a:lumMod val="25000"/>
                  </a:schemeClr>
                </a:solidFill>
                <a:latin typeface="Arial" panose="020B0604020202020204" pitchFamily="34" charset="0"/>
                <a:cs typeface="Arial" panose="020B0604020202020204" pitchFamily="34" charset="0"/>
              </a:rPr>
              <a:t>Railway </a:t>
            </a:r>
          </a:p>
          <a:p>
            <a:pPr>
              <a:lnSpc>
                <a:spcPct val="100000"/>
              </a:lnSpc>
              <a:spcBef>
                <a:spcPts val="1400"/>
              </a:spcBef>
            </a:pPr>
            <a:r>
              <a:rPr lang="en-US" sz="1200" dirty="0">
                <a:solidFill>
                  <a:schemeClr val="accent3">
                    <a:lumMod val="25000"/>
                  </a:schemeClr>
                </a:solidFill>
                <a:latin typeface="Arial" panose="020B0604020202020204" pitchFamily="34" charset="0"/>
                <a:cs typeface="Arial" panose="020B0604020202020204" pitchFamily="34" charset="0"/>
              </a:rPr>
              <a:t>Distances are calculated and displayed numerically near the lines.</a:t>
            </a:r>
          </a:p>
          <a:p>
            <a:pPr marL="0" indent="0">
              <a:lnSpc>
                <a:spcPct val="100000"/>
              </a:lnSpc>
              <a:spcBef>
                <a:spcPts val="1400"/>
              </a:spcBef>
              <a:buNone/>
            </a:pPr>
            <a:r>
              <a:rPr lang="en-US" sz="1200" b="1" dirty="0">
                <a:solidFill>
                  <a:schemeClr val="accent3">
                    <a:lumMod val="25000"/>
                  </a:schemeClr>
                </a:solidFill>
                <a:latin typeface="Arial" panose="020B0604020202020204" pitchFamily="34" charset="0"/>
                <a:cs typeface="Arial" panose="020B0604020202020204" pitchFamily="34" charset="0"/>
              </a:rPr>
              <a:t>Map Features:</a:t>
            </a:r>
          </a:p>
          <a:p>
            <a:pPr>
              <a:lnSpc>
                <a:spcPct val="100000"/>
              </a:lnSpc>
              <a:spcBef>
                <a:spcPts val="1400"/>
              </a:spcBef>
            </a:pPr>
            <a:r>
              <a:rPr lang="en-US" sz="1200" dirty="0">
                <a:solidFill>
                  <a:schemeClr val="accent3">
                    <a:lumMod val="25000"/>
                  </a:schemeClr>
                </a:solidFill>
                <a:latin typeface="Arial" panose="020B0604020202020204" pitchFamily="34" charset="0"/>
                <a:cs typeface="Arial" panose="020B0604020202020204" pitchFamily="34" charset="0"/>
              </a:rPr>
              <a:t>Detailed geographical layout with roads, waterways, and surrounding infrastructure.</a:t>
            </a:r>
          </a:p>
          <a:p>
            <a:pPr>
              <a:lnSpc>
                <a:spcPct val="100000"/>
              </a:lnSpc>
              <a:spcBef>
                <a:spcPts val="1400"/>
              </a:spcBef>
            </a:pPr>
            <a:r>
              <a:rPr lang="en-US" sz="1200" dirty="0">
                <a:solidFill>
                  <a:schemeClr val="accent3">
                    <a:lumMod val="25000"/>
                  </a:schemeClr>
                </a:solidFill>
                <a:latin typeface="Arial" panose="020B0604020202020204" pitchFamily="34" charset="0"/>
                <a:cs typeface="Arial" panose="020B0604020202020204" pitchFamily="34" charset="0"/>
              </a:rPr>
              <a:t>Markers provide easy identification of points of interest.</a:t>
            </a:r>
          </a:p>
          <a:p>
            <a:pPr marL="0" indent="0">
              <a:lnSpc>
                <a:spcPct val="100000"/>
              </a:lnSpc>
              <a:spcBef>
                <a:spcPts val="1400"/>
              </a:spcBef>
              <a:buNone/>
            </a:pPr>
            <a:r>
              <a:rPr lang="en-US" sz="1200" b="1" dirty="0">
                <a:solidFill>
                  <a:schemeClr val="accent3">
                    <a:lumMod val="25000"/>
                  </a:schemeClr>
                </a:solidFill>
                <a:latin typeface="Arial" panose="020B0604020202020204" pitchFamily="34" charset="0"/>
                <a:cs typeface="Arial" panose="020B0604020202020204" pitchFamily="34" charset="0"/>
              </a:rPr>
              <a:t>Key Insight:</a:t>
            </a:r>
          </a:p>
          <a:p>
            <a:pPr marL="0" indent="0">
              <a:lnSpc>
                <a:spcPct val="100000"/>
              </a:lnSpc>
              <a:spcBef>
                <a:spcPts val="1400"/>
              </a:spcBef>
              <a:buNone/>
            </a:pPr>
            <a:r>
              <a:rPr lang="en-US" sz="1200" dirty="0">
                <a:solidFill>
                  <a:schemeClr val="accent3">
                    <a:lumMod val="25000"/>
                  </a:schemeClr>
                </a:solidFill>
                <a:latin typeface="Arial" panose="020B0604020202020204" pitchFamily="34" charset="0"/>
                <a:cs typeface="Arial" panose="020B0604020202020204" pitchFamily="34" charset="0"/>
              </a:rPr>
              <a:t>The proximity of the launch site to critical infrastructure such as highways, railways, and coastlines is crucial for logistical support and safe operations. The close distances in this case suggest strategic site selection for efficient transport and resource access.</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Map of distance between launch site and proximities </a:t>
            </a:r>
          </a:p>
        </p:txBody>
      </p:sp>
      <p:pic>
        <p:nvPicPr>
          <p:cNvPr id="2" name="Picture 1">
            <a:extLst>
              <a:ext uri="{FF2B5EF4-FFF2-40B4-BE49-F238E27FC236}">
                <a16:creationId xmlns:a16="http://schemas.microsoft.com/office/drawing/2014/main" id="{E2DD1DE1-B19A-442C-AE78-5A2F2E6ED42C}"/>
              </a:ext>
            </a:extLst>
          </p:cNvPr>
          <p:cNvPicPr>
            <a:picLocks noChangeAspect="1"/>
          </p:cNvPicPr>
          <p:nvPr/>
        </p:nvPicPr>
        <p:blipFill>
          <a:blip r:embed="rId3"/>
          <a:stretch>
            <a:fillRect/>
          </a:stretch>
        </p:blipFill>
        <p:spPr>
          <a:xfrm>
            <a:off x="416745" y="1434161"/>
            <a:ext cx="6775105" cy="4071489"/>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34451" y="1445103"/>
            <a:ext cx="4389120" cy="4599721"/>
          </a:xfrm>
          <a:prstGeom prst="rect">
            <a:avLst/>
          </a:prstGeom>
        </p:spPr>
        <p:txBody>
          <a:bodyPr lIns="91440" tIns="45720" rIns="91440" bIns="45720" anchor="t">
            <a:normAutofit fontScale="40000" lnSpcReduction="20000"/>
          </a:bodyPr>
          <a:lstStyle/>
          <a:p>
            <a:pPr marL="0" indent="0">
              <a:lnSpc>
                <a:spcPct val="120000"/>
              </a:lnSpc>
              <a:buNone/>
            </a:pPr>
            <a:r>
              <a:rPr lang="en-US" b="1" dirty="0">
                <a:latin typeface="Arial" panose="020B0604020202020204" pitchFamily="34" charset="0"/>
                <a:cs typeface="Arial" panose="020B0604020202020204" pitchFamily="34" charset="0"/>
              </a:rPr>
              <a:t>Key Elements and Findings:</a:t>
            </a:r>
            <a:endParaRPr lang="en-US" dirty="0">
              <a:latin typeface="Arial" panose="020B0604020202020204" pitchFamily="34" charset="0"/>
              <a:cs typeface="Arial" panose="020B0604020202020204" pitchFamily="34" charset="0"/>
            </a:endParaRPr>
          </a:p>
          <a:p>
            <a:pPr marL="0" indent="0">
              <a:lnSpc>
                <a:spcPct val="120000"/>
              </a:lnSpc>
              <a:buNone/>
            </a:pPr>
            <a:r>
              <a:rPr lang="en-US" dirty="0">
                <a:latin typeface="Arial" panose="020B0604020202020204" pitchFamily="34" charset="0"/>
                <a:cs typeface="Arial" panose="020B0604020202020204" pitchFamily="34" charset="0"/>
              </a:rPr>
              <a:t>Pie chart representing the proportion of successful launches by each site.</a:t>
            </a:r>
          </a:p>
          <a:p>
            <a:pPr marL="0" indent="0">
              <a:lnSpc>
                <a:spcPct val="120000"/>
              </a:lnSpc>
              <a:buNone/>
            </a:pPr>
            <a:endParaRPr lang="en-US" dirty="0">
              <a:latin typeface="Arial" panose="020B0604020202020204" pitchFamily="34" charset="0"/>
              <a:cs typeface="Arial" panose="020B0604020202020204" pitchFamily="34" charset="0"/>
            </a:endParaRPr>
          </a:p>
          <a:p>
            <a:pPr marL="0" indent="0">
              <a:lnSpc>
                <a:spcPct val="120000"/>
              </a:lnSpc>
              <a:buNone/>
            </a:pPr>
            <a:r>
              <a:rPr lang="en-US" b="1" dirty="0">
                <a:latin typeface="Arial" panose="020B0604020202020204" pitchFamily="34" charset="0"/>
                <a:cs typeface="Arial" panose="020B0604020202020204" pitchFamily="34" charset="0"/>
              </a:rPr>
              <a:t>Sites and Contributions:</a:t>
            </a:r>
          </a:p>
          <a:p>
            <a:pPr>
              <a:lnSpc>
                <a:spcPct val="120000"/>
              </a:lnSpc>
            </a:pPr>
            <a:r>
              <a:rPr lang="en-US" dirty="0">
                <a:latin typeface="Arial" panose="020B0604020202020204" pitchFamily="34" charset="0"/>
                <a:cs typeface="Arial" panose="020B0604020202020204" pitchFamily="34" charset="0"/>
              </a:rPr>
              <a:t>CCAFS LC-40: 41.7%</a:t>
            </a:r>
          </a:p>
          <a:p>
            <a:pPr>
              <a:lnSpc>
                <a:spcPct val="120000"/>
              </a:lnSpc>
            </a:pPr>
            <a:r>
              <a:rPr lang="en-US" dirty="0">
                <a:latin typeface="Arial" panose="020B0604020202020204" pitchFamily="34" charset="0"/>
                <a:cs typeface="Arial" panose="020B0604020202020204" pitchFamily="34" charset="0"/>
              </a:rPr>
              <a:t>KSC LC-39A: 29.2%</a:t>
            </a:r>
          </a:p>
          <a:p>
            <a:pPr>
              <a:lnSpc>
                <a:spcPct val="120000"/>
              </a:lnSpc>
            </a:pPr>
            <a:r>
              <a:rPr lang="en-US" dirty="0">
                <a:latin typeface="Arial" panose="020B0604020202020204" pitchFamily="34" charset="0"/>
                <a:cs typeface="Arial" panose="020B0604020202020204" pitchFamily="34" charset="0"/>
              </a:rPr>
              <a:t>VAFB SLC-4E: 16.7%</a:t>
            </a:r>
          </a:p>
          <a:p>
            <a:pPr>
              <a:lnSpc>
                <a:spcPct val="120000"/>
              </a:lnSpc>
            </a:pPr>
            <a:r>
              <a:rPr lang="en-US" dirty="0">
                <a:latin typeface="Arial" panose="020B0604020202020204" pitchFamily="34" charset="0"/>
                <a:cs typeface="Arial" panose="020B0604020202020204" pitchFamily="34" charset="0"/>
              </a:rPr>
              <a:t>CCAFS SLC-40: 12.5%</a:t>
            </a:r>
          </a:p>
          <a:p>
            <a:pPr>
              <a:lnSpc>
                <a:spcPct val="120000"/>
              </a:lnSpc>
            </a:pPr>
            <a:endParaRPr lang="en-US" dirty="0">
              <a:latin typeface="Arial" panose="020B0604020202020204" pitchFamily="34" charset="0"/>
              <a:cs typeface="Arial" panose="020B0604020202020204" pitchFamily="34" charset="0"/>
            </a:endParaRPr>
          </a:p>
          <a:p>
            <a:pPr marL="0" indent="0">
              <a:lnSpc>
                <a:spcPct val="120000"/>
              </a:lnSpc>
              <a:buNone/>
            </a:pPr>
            <a:r>
              <a:rPr lang="en-US" b="1" dirty="0">
                <a:latin typeface="Arial" panose="020B0604020202020204" pitchFamily="34" charset="0"/>
                <a:cs typeface="Arial" panose="020B0604020202020204" pitchFamily="34" charset="0"/>
              </a:rPr>
              <a:t>Insights:</a:t>
            </a:r>
          </a:p>
          <a:p>
            <a:pPr marL="514350" indent="-514350">
              <a:lnSpc>
                <a:spcPct val="120000"/>
              </a:lnSpc>
              <a:buFont typeface="+mj-lt"/>
              <a:buAutoNum type="arabicPeriod"/>
            </a:pPr>
            <a:r>
              <a:rPr lang="en-US" dirty="0">
                <a:latin typeface="Arial" panose="020B0604020202020204" pitchFamily="34" charset="0"/>
                <a:cs typeface="Arial" panose="020B0604020202020204" pitchFamily="34" charset="0"/>
              </a:rPr>
              <a:t>CCAFS LC-40 is the most successful site, contributing over 40% of the total successful launches.</a:t>
            </a:r>
          </a:p>
          <a:p>
            <a:pPr marL="514350" indent="-514350">
              <a:lnSpc>
                <a:spcPct val="120000"/>
              </a:lnSpc>
              <a:buFont typeface="+mj-lt"/>
              <a:buAutoNum type="arabicPeriod"/>
            </a:pPr>
            <a:r>
              <a:rPr lang="en-US" dirty="0">
                <a:latin typeface="Arial" panose="020B0604020202020204" pitchFamily="34" charset="0"/>
                <a:cs typeface="Arial" panose="020B0604020202020204" pitchFamily="34" charset="0"/>
              </a:rPr>
              <a:t>KSC LC-39A follows with nearly 30% of the successful launches.</a:t>
            </a:r>
          </a:p>
          <a:p>
            <a:pPr marL="514350" indent="-514350">
              <a:lnSpc>
                <a:spcPct val="120000"/>
              </a:lnSpc>
              <a:buFont typeface="+mj-lt"/>
              <a:buAutoNum type="arabicPeriod"/>
            </a:pPr>
            <a:r>
              <a:rPr lang="en-US" dirty="0">
                <a:latin typeface="Arial" panose="020B0604020202020204" pitchFamily="34" charset="0"/>
                <a:cs typeface="Arial" panose="020B0604020202020204" pitchFamily="34" charset="0"/>
              </a:rPr>
              <a:t>VAFB SLC-4E and CCAFS SLC-40 contribute significantly less, at 16.7% and 12.5%, respectively.</a:t>
            </a:r>
          </a:p>
          <a:p>
            <a:pPr>
              <a:lnSpc>
                <a:spcPct val="100000"/>
              </a:lnSpc>
              <a:spcBef>
                <a:spcPts val="1400"/>
              </a:spcBef>
            </a:pPr>
            <a:endParaRPr lang="en-US" sz="2200" dirty="0">
              <a:solidFill>
                <a:schemeClr val="accent3">
                  <a:lumMod val="25000"/>
                </a:schemeClr>
              </a:solidFill>
              <a:latin typeface="Arial" panose="020B0604020202020204" pitchFamily="34" charset="0"/>
              <a:cs typeface="Arial" panose="020B0604020202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Successful Launches of All Sites</a:t>
            </a:r>
          </a:p>
        </p:txBody>
      </p:sp>
      <p:pic>
        <p:nvPicPr>
          <p:cNvPr id="4" name="Picture 3">
            <a:extLst>
              <a:ext uri="{FF2B5EF4-FFF2-40B4-BE49-F238E27FC236}">
                <a16:creationId xmlns:a16="http://schemas.microsoft.com/office/drawing/2014/main" id="{DB7308FC-EA0C-4CBE-9768-3DC6B29FAE9B}"/>
              </a:ext>
            </a:extLst>
          </p:cNvPr>
          <p:cNvPicPr>
            <a:picLocks noChangeAspect="1"/>
          </p:cNvPicPr>
          <p:nvPr/>
        </p:nvPicPr>
        <p:blipFill>
          <a:blip r:embed="rId3"/>
          <a:stretch>
            <a:fillRect/>
          </a:stretch>
        </p:blipFill>
        <p:spPr>
          <a:xfrm>
            <a:off x="349018" y="1445103"/>
            <a:ext cx="6939326" cy="3473406"/>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209322" y="1436002"/>
            <a:ext cx="4446872" cy="5205429"/>
          </a:xfrm>
          <a:prstGeom prst="rect">
            <a:avLst/>
          </a:prstGeom>
        </p:spPr>
        <p:txBody>
          <a:bodyPr lIns="91440" tIns="45720" rIns="91440" bIns="45720" anchor="t">
            <a:noAutofit/>
          </a:bodyPr>
          <a:lstStyle/>
          <a:p>
            <a:pPr marL="0" indent="0">
              <a:lnSpc>
                <a:spcPct val="100000"/>
              </a:lnSpc>
              <a:spcBef>
                <a:spcPts val="1400"/>
              </a:spcBef>
              <a:buNone/>
            </a:pPr>
            <a:r>
              <a:rPr lang="en-US" sz="1100" b="1" u="sng" dirty="0">
                <a:solidFill>
                  <a:schemeClr val="accent3">
                    <a:lumMod val="25000"/>
                  </a:schemeClr>
                </a:solidFill>
                <a:latin typeface="Arial" panose="020B0604020202020204" pitchFamily="34" charset="0"/>
                <a:cs typeface="Arial" panose="020B0604020202020204" pitchFamily="34" charset="0"/>
              </a:rPr>
              <a:t>Key Elements:</a:t>
            </a:r>
          </a:p>
          <a:p>
            <a:pPr marL="0" indent="0">
              <a:lnSpc>
                <a:spcPct val="100000"/>
              </a:lnSpc>
              <a:spcBef>
                <a:spcPts val="1400"/>
              </a:spcBef>
              <a:buNone/>
            </a:pPr>
            <a:r>
              <a:rPr lang="en-US" sz="1100" dirty="0">
                <a:solidFill>
                  <a:schemeClr val="accent3">
                    <a:lumMod val="25000"/>
                  </a:schemeClr>
                </a:solidFill>
                <a:latin typeface="Arial" panose="020B0604020202020204" pitchFamily="34" charset="0"/>
                <a:cs typeface="Arial" panose="020B0604020202020204" pitchFamily="34" charset="0"/>
              </a:rPr>
              <a:t>The slide focuses on KSC LC-39A, identifying it as the launch site with the highest successful rate.</a:t>
            </a:r>
          </a:p>
          <a:p>
            <a:pPr marL="0" indent="0">
              <a:lnSpc>
                <a:spcPct val="100000"/>
              </a:lnSpc>
              <a:spcBef>
                <a:spcPts val="1400"/>
              </a:spcBef>
              <a:buNone/>
            </a:pPr>
            <a:r>
              <a:rPr lang="en-US" sz="1100" b="1" dirty="0">
                <a:solidFill>
                  <a:schemeClr val="accent3">
                    <a:lumMod val="25000"/>
                  </a:schemeClr>
                </a:solidFill>
                <a:latin typeface="Arial" panose="020B0604020202020204" pitchFamily="34" charset="0"/>
                <a:cs typeface="Arial" panose="020B0604020202020204" pitchFamily="34" charset="0"/>
              </a:rPr>
              <a:t>Success and Failure Rates:</a:t>
            </a:r>
          </a:p>
          <a:p>
            <a:pPr>
              <a:lnSpc>
                <a:spcPct val="100000"/>
              </a:lnSpc>
              <a:spcBef>
                <a:spcPts val="1400"/>
              </a:spcBef>
            </a:pPr>
            <a:r>
              <a:rPr lang="en-US" sz="1100" dirty="0">
                <a:solidFill>
                  <a:schemeClr val="accent3">
                    <a:lumMod val="25000"/>
                  </a:schemeClr>
                </a:solidFill>
                <a:latin typeface="Arial" panose="020B0604020202020204" pitchFamily="34" charset="0"/>
                <a:cs typeface="Arial" panose="020B0604020202020204" pitchFamily="34" charset="0"/>
              </a:rPr>
              <a:t>Success: 76.9%</a:t>
            </a:r>
          </a:p>
          <a:p>
            <a:pPr>
              <a:lnSpc>
                <a:spcPct val="100000"/>
              </a:lnSpc>
              <a:spcBef>
                <a:spcPts val="1400"/>
              </a:spcBef>
            </a:pPr>
            <a:r>
              <a:rPr lang="en-US" sz="1100" dirty="0">
                <a:solidFill>
                  <a:schemeClr val="accent3">
                    <a:lumMod val="25000"/>
                  </a:schemeClr>
                </a:solidFill>
                <a:latin typeface="Arial" panose="020B0604020202020204" pitchFamily="34" charset="0"/>
                <a:cs typeface="Arial" panose="020B0604020202020204" pitchFamily="34" charset="0"/>
              </a:rPr>
              <a:t>Failure: 23.1% </a:t>
            </a:r>
          </a:p>
          <a:p>
            <a:pPr marL="0" indent="0">
              <a:lnSpc>
                <a:spcPct val="100000"/>
              </a:lnSpc>
              <a:spcBef>
                <a:spcPts val="1400"/>
              </a:spcBef>
              <a:buNone/>
            </a:pPr>
            <a:r>
              <a:rPr lang="en-US" sz="1100" b="1" dirty="0">
                <a:solidFill>
                  <a:schemeClr val="accent3">
                    <a:lumMod val="25000"/>
                  </a:schemeClr>
                </a:solidFill>
                <a:latin typeface="Arial" panose="020B0604020202020204" pitchFamily="34" charset="0"/>
                <a:cs typeface="Arial" panose="020B0604020202020204" pitchFamily="34" charset="0"/>
              </a:rPr>
              <a:t>Total Launches: </a:t>
            </a:r>
            <a:r>
              <a:rPr lang="en-US" sz="1100" dirty="0">
                <a:solidFill>
                  <a:schemeClr val="accent3">
                    <a:lumMod val="25000"/>
                  </a:schemeClr>
                </a:solidFill>
                <a:latin typeface="Arial" panose="020B0604020202020204" pitchFamily="34" charset="0"/>
                <a:cs typeface="Arial" panose="020B0604020202020204" pitchFamily="34" charset="0"/>
              </a:rPr>
              <a:t>The site has conducted a total of 44 launches.</a:t>
            </a:r>
          </a:p>
          <a:p>
            <a:pPr marL="0" indent="0">
              <a:lnSpc>
                <a:spcPct val="100000"/>
              </a:lnSpc>
              <a:spcBef>
                <a:spcPts val="1400"/>
              </a:spcBef>
              <a:buNone/>
            </a:pPr>
            <a:r>
              <a:rPr lang="en-US" sz="1100" b="1" dirty="0">
                <a:solidFill>
                  <a:schemeClr val="accent3">
                    <a:lumMod val="25000"/>
                  </a:schemeClr>
                </a:solidFill>
                <a:latin typeface="Arial" panose="020B0604020202020204" pitchFamily="34" charset="0"/>
                <a:cs typeface="Arial" panose="020B0604020202020204" pitchFamily="34" charset="0"/>
              </a:rPr>
              <a:t>Conclusion:</a:t>
            </a:r>
          </a:p>
          <a:p>
            <a:pPr marL="0" indent="0">
              <a:lnSpc>
                <a:spcPct val="100000"/>
              </a:lnSpc>
              <a:spcBef>
                <a:spcPts val="1400"/>
              </a:spcBef>
              <a:buNone/>
            </a:pPr>
            <a:r>
              <a:rPr lang="en-US" sz="1100" dirty="0">
                <a:solidFill>
                  <a:schemeClr val="accent3">
                    <a:lumMod val="25000"/>
                  </a:schemeClr>
                </a:solidFill>
                <a:latin typeface="Arial" panose="020B0604020202020204" pitchFamily="34" charset="0"/>
                <a:cs typeface="Arial" panose="020B0604020202020204" pitchFamily="34" charset="0"/>
              </a:rPr>
              <a:t>KSC LC-39A is noted for having the highest success rate among the launch sites being compared.</a:t>
            </a:r>
          </a:p>
          <a:p>
            <a:pPr marL="0" indent="0">
              <a:lnSpc>
                <a:spcPct val="100000"/>
              </a:lnSpc>
              <a:spcBef>
                <a:spcPts val="1400"/>
              </a:spcBef>
              <a:buNone/>
            </a:pPr>
            <a:r>
              <a:rPr lang="en-US" sz="1100" b="1" dirty="0">
                <a:solidFill>
                  <a:schemeClr val="accent3">
                    <a:lumMod val="25000"/>
                  </a:schemeClr>
                </a:solidFill>
                <a:latin typeface="Arial" panose="020B0604020202020204" pitchFamily="34" charset="0"/>
                <a:cs typeface="Arial" panose="020B0604020202020204" pitchFamily="34" charset="0"/>
              </a:rPr>
              <a:t>Key Findings:</a:t>
            </a:r>
          </a:p>
          <a:p>
            <a:pPr>
              <a:lnSpc>
                <a:spcPct val="100000"/>
              </a:lnSpc>
              <a:spcBef>
                <a:spcPts val="1400"/>
              </a:spcBef>
            </a:pPr>
            <a:r>
              <a:rPr lang="en-US" sz="1100" b="1" dirty="0">
                <a:solidFill>
                  <a:schemeClr val="accent3">
                    <a:lumMod val="25000"/>
                  </a:schemeClr>
                </a:solidFill>
                <a:latin typeface="Arial" panose="020B0604020202020204" pitchFamily="34" charset="0"/>
                <a:cs typeface="Arial" panose="020B0604020202020204" pitchFamily="34" charset="0"/>
              </a:rPr>
              <a:t>High Success Rate: </a:t>
            </a:r>
            <a:r>
              <a:rPr lang="en-US" sz="1100" dirty="0">
                <a:solidFill>
                  <a:schemeClr val="accent3">
                    <a:lumMod val="25000"/>
                  </a:schemeClr>
                </a:solidFill>
                <a:latin typeface="Arial" panose="020B0604020202020204" pitchFamily="34" charset="0"/>
                <a:cs typeface="Arial" panose="020B0604020202020204" pitchFamily="34" charset="0"/>
              </a:rPr>
              <a:t>With a 76.9% success rate, KSC LC-39A demonstrates a high level of reliability.</a:t>
            </a:r>
          </a:p>
          <a:p>
            <a:pPr>
              <a:lnSpc>
                <a:spcPct val="100000"/>
              </a:lnSpc>
              <a:spcBef>
                <a:spcPts val="1400"/>
              </a:spcBef>
            </a:pPr>
            <a:r>
              <a:rPr lang="en-US" sz="1100" b="1" dirty="0">
                <a:solidFill>
                  <a:schemeClr val="accent3">
                    <a:lumMod val="25000"/>
                  </a:schemeClr>
                </a:solidFill>
                <a:latin typeface="Arial" panose="020B0604020202020204" pitchFamily="34" charset="0"/>
                <a:cs typeface="Arial" panose="020B0604020202020204" pitchFamily="34" charset="0"/>
              </a:rPr>
              <a:t>Notable Failure Rate: </a:t>
            </a:r>
            <a:r>
              <a:rPr lang="en-US" sz="1100" dirty="0">
                <a:solidFill>
                  <a:schemeClr val="accent3">
                    <a:lumMod val="25000"/>
                  </a:schemeClr>
                </a:solidFill>
                <a:latin typeface="Arial" panose="020B0604020202020204" pitchFamily="34" charset="0"/>
                <a:cs typeface="Arial" panose="020B0604020202020204" pitchFamily="34" charset="0"/>
              </a:rPr>
              <a:t>Despite the high success rate, a 23.1% failure rate indicates areas that could benefit from further investigation and improvement.</a:t>
            </a:r>
          </a:p>
          <a:p>
            <a:pPr>
              <a:lnSpc>
                <a:spcPct val="100000"/>
              </a:lnSpc>
              <a:spcBef>
                <a:spcPts val="1400"/>
              </a:spcBef>
            </a:pPr>
            <a:r>
              <a:rPr lang="en-US" sz="1100" b="1" dirty="0">
                <a:solidFill>
                  <a:schemeClr val="accent3">
                    <a:lumMod val="25000"/>
                  </a:schemeClr>
                </a:solidFill>
                <a:latin typeface="Arial" panose="020B0604020202020204" pitchFamily="34" charset="0"/>
                <a:cs typeface="Arial" panose="020B0604020202020204" pitchFamily="34" charset="0"/>
              </a:rPr>
              <a:t>Substantial Sample Size: </a:t>
            </a:r>
            <a:r>
              <a:rPr lang="en-US" sz="1100" dirty="0">
                <a:solidFill>
                  <a:schemeClr val="accent3">
                    <a:lumMod val="25000"/>
                  </a:schemeClr>
                </a:solidFill>
                <a:latin typeface="Arial" panose="020B0604020202020204" pitchFamily="34" charset="0"/>
                <a:cs typeface="Arial" panose="020B0604020202020204" pitchFamily="34" charset="0"/>
              </a:rPr>
              <a:t>The analysis is based on 44 launches, providing a robust dataset for evaluation.</a:t>
            </a:r>
          </a:p>
          <a:p>
            <a:endParaRPr lang="en-US" sz="1100" dirty="0">
              <a:latin typeface="Arial" panose="020B0604020202020204" pitchFamily="34" charset="0"/>
              <a:cs typeface="Arial" panose="020B0604020202020204" pitchFamily="34" charset="0"/>
            </a:endParaRP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with Highest Successful Rate</a:t>
            </a:r>
          </a:p>
        </p:txBody>
      </p:sp>
      <p:pic>
        <p:nvPicPr>
          <p:cNvPr id="2" name="Picture 1">
            <a:extLst>
              <a:ext uri="{FF2B5EF4-FFF2-40B4-BE49-F238E27FC236}">
                <a16:creationId xmlns:a16="http://schemas.microsoft.com/office/drawing/2014/main" id="{4F5ECB5D-E146-4385-8705-8C8703F14CC1}"/>
              </a:ext>
            </a:extLst>
          </p:cNvPr>
          <p:cNvPicPr>
            <a:picLocks noChangeAspect="1"/>
          </p:cNvPicPr>
          <p:nvPr/>
        </p:nvPicPr>
        <p:blipFill>
          <a:blip r:embed="rId3"/>
          <a:stretch>
            <a:fillRect/>
          </a:stretch>
        </p:blipFill>
        <p:spPr>
          <a:xfrm>
            <a:off x="221183" y="1436002"/>
            <a:ext cx="6957254" cy="3424755"/>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052919" y="1385834"/>
            <a:ext cx="5084657" cy="5200054"/>
          </a:xfrm>
          <a:prstGeom prst="rect">
            <a:avLst/>
          </a:prstGeom>
        </p:spPr>
        <p:txBody>
          <a:bodyPr lIns="91440" tIns="45720" rIns="91440" bIns="45720" anchor="t">
            <a:normAutofit fontScale="55000" lnSpcReduction="20000"/>
          </a:bodyPr>
          <a:lstStyle/>
          <a:p>
            <a:pPr marL="0" indent="0">
              <a:lnSpc>
                <a:spcPct val="120000"/>
              </a:lnSpc>
              <a:buNone/>
            </a:pPr>
            <a:r>
              <a:rPr lang="en-US" sz="2400" b="1" dirty="0">
                <a:latin typeface="Arial" panose="020B0604020202020204" pitchFamily="34" charset="0"/>
                <a:cs typeface="Arial" panose="020B0604020202020204" pitchFamily="34" charset="0"/>
              </a:rPr>
              <a:t>Key Elements:</a:t>
            </a:r>
          </a:p>
          <a:p>
            <a:pPr>
              <a:lnSpc>
                <a:spcPct val="120000"/>
              </a:lnSpc>
            </a:pPr>
            <a:r>
              <a:rPr lang="en-US" sz="2400" b="1" dirty="0">
                <a:latin typeface="Arial" panose="020B0604020202020204" pitchFamily="34" charset="0"/>
                <a:cs typeface="Arial" panose="020B0604020202020204" pitchFamily="34" charset="0"/>
              </a:rPr>
              <a:t>Booster Version Categorization: </a:t>
            </a:r>
            <a:r>
              <a:rPr lang="en-US" sz="2400" dirty="0">
                <a:latin typeface="Arial" panose="020B0604020202020204" pitchFamily="34" charset="0"/>
                <a:cs typeface="Arial" panose="020B0604020202020204" pitchFamily="34" charset="0"/>
              </a:rPr>
              <a:t>Data points are color-coded by Falcon 9 booster version (v1.0, v1.1, FT, B4, B5)</a:t>
            </a:r>
          </a:p>
          <a:p>
            <a:pPr>
              <a:lnSpc>
                <a:spcPct val="120000"/>
              </a:lnSpc>
            </a:pPr>
            <a:r>
              <a:rPr lang="en-US" sz="2400" b="1" dirty="0">
                <a:latin typeface="Arial" panose="020B0604020202020204" pitchFamily="34" charset="0"/>
                <a:cs typeface="Arial" panose="020B0604020202020204" pitchFamily="34" charset="0"/>
              </a:rPr>
              <a:t>Payload Mass Range: </a:t>
            </a:r>
            <a:r>
              <a:rPr lang="en-US" sz="2400" dirty="0">
                <a:latin typeface="Arial" panose="020B0604020202020204" pitchFamily="34" charset="0"/>
                <a:cs typeface="Arial" panose="020B0604020202020204" pitchFamily="34" charset="0"/>
              </a:rPr>
              <a:t>Graph covers payload masses from 0 kg to 10,000 kg</a:t>
            </a:r>
          </a:p>
          <a:p>
            <a:pPr marL="0" indent="0">
              <a:lnSpc>
                <a:spcPct val="120000"/>
              </a:lnSpc>
              <a:buNone/>
            </a:pPr>
            <a:r>
              <a:rPr lang="en-US" sz="2400" b="1" dirty="0">
                <a:latin typeface="Arial" panose="020B0604020202020204" pitchFamily="34" charset="0"/>
                <a:cs typeface="Arial" panose="020B0604020202020204" pitchFamily="34" charset="0"/>
              </a:rPr>
              <a:t>Key Findings:</a:t>
            </a:r>
          </a:p>
          <a:p>
            <a:pPr>
              <a:lnSpc>
                <a:spcPct val="120000"/>
              </a:lnSpc>
            </a:pPr>
            <a:r>
              <a:rPr lang="en-US" sz="2400" dirty="0">
                <a:latin typeface="Arial" panose="020B0604020202020204" pitchFamily="34" charset="0"/>
                <a:cs typeface="Arial" panose="020B0604020202020204" pitchFamily="34" charset="0"/>
              </a:rPr>
              <a:t>For payloads under 2,000 kg, success rate is consistently high (80-100%) across all booster versions</a:t>
            </a:r>
          </a:p>
          <a:p>
            <a:pPr>
              <a:lnSpc>
                <a:spcPct val="120000"/>
              </a:lnSpc>
            </a:pPr>
            <a:r>
              <a:rPr lang="en-US" sz="2400" dirty="0">
                <a:latin typeface="Arial" panose="020B0604020202020204" pitchFamily="34" charset="0"/>
                <a:cs typeface="Arial" panose="020B0604020202020204" pitchFamily="34" charset="0"/>
              </a:rPr>
              <a:t>As payload mass increases above 2,000 kg, the success rate diverges more between booster versions</a:t>
            </a:r>
          </a:p>
          <a:p>
            <a:pPr>
              <a:lnSpc>
                <a:spcPct val="120000"/>
              </a:lnSpc>
            </a:pPr>
            <a:r>
              <a:rPr lang="en-US" sz="2400" dirty="0">
                <a:latin typeface="Arial" panose="020B0604020202020204" pitchFamily="34" charset="0"/>
                <a:cs typeface="Arial" panose="020B0604020202020204" pitchFamily="34" charset="0"/>
              </a:rPr>
              <a:t>Newer booster versions (B4, B5, FT) maintain high success rates (80-100%) even at the highest payload masses</a:t>
            </a:r>
          </a:p>
          <a:p>
            <a:pPr>
              <a:lnSpc>
                <a:spcPct val="120000"/>
              </a:lnSpc>
            </a:pPr>
            <a:r>
              <a:rPr lang="en-US" sz="2400" dirty="0">
                <a:latin typeface="Arial" panose="020B0604020202020204" pitchFamily="34" charset="0"/>
                <a:cs typeface="Arial" panose="020B0604020202020204" pitchFamily="34" charset="0"/>
              </a:rPr>
              <a:t>Earlier booster versions (v1.0, v1.1) show declining success rates as payload mass increases, dropping to 60-70% at the highest masses</a:t>
            </a:r>
          </a:p>
          <a:p>
            <a:pPr>
              <a:lnSpc>
                <a:spcPct val="120000"/>
              </a:lnSpc>
            </a:pPr>
            <a:r>
              <a:rPr lang="en-US" sz="2400" dirty="0">
                <a:latin typeface="Arial" panose="020B0604020202020204" pitchFamily="34" charset="0"/>
                <a:cs typeface="Arial" panose="020B0604020202020204" pitchFamily="34" charset="0"/>
              </a:rPr>
              <a:t>This indicates that for higher payload missions over 2,000 kg, the newer Falcon 9 booster versions provide the best chance of successful landing.</a:t>
            </a:r>
          </a:p>
          <a:p>
            <a:pPr>
              <a:lnSpc>
                <a:spcPct val="100000"/>
              </a:lnSpc>
              <a:spcBef>
                <a:spcPts val="1400"/>
              </a:spcBef>
            </a:pPr>
            <a:endParaRPr lang="en-US" sz="2200" dirty="0">
              <a:solidFill>
                <a:schemeClr val="accent3">
                  <a:lumMod val="25000"/>
                </a:schemeClr>
              </a:solidFill>
              <a:latin typeface="Arial" panose="020B0604020202020204" pitchFamily="34" charset="0"/>
              <a:cs typeface="Arial" panose="020B0604020202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 for</a:t>
            </a:r>
            <a:r>
              <a:rPr lang="zh-TW" altLang="en-US" dirty="0">
                <a:solidFill>
                  <a:srgbClr val="0B49CB"/>
                </a:solidFill>
                <a:latin typeface="Abadi"/>
              </a:rPr>
              <a:t> </a:t>
            </a:r>
            <a:r>
              <a:rPr lang="en-US" altLang="zh-TW" dirty="0">
                <a:solidFill>
                  <a:srgbClr val="0B49CB"/>
                </a:solidFill>
                <a:latin typeface="Abadi"/>
              </a:rPr>
              <a:t>All</a:t>
            </a:r>
            <a:r>
              <a:rPr lang="zh-TW" altLang="en-US" dirty="0">
                <a:solidFill>
                  <a:srgbClr val="0B49CB"/>
                </a:solidFill>
                <a:latin typeface="Abadi"/>
              </a:rPr>
              <a:t> </a:t>
            </a:r>
            <a:r>
              <a:rPr lang="en-US" altLang="zh-TW" dirty="0">
                <a:solidFill>
                  <a:srgbClr val="0B49CB"/>
                </a:solidFill>
                <a:latin typeface="Abadi"/>
              </a:rPr>
              <a:t>Sites</a:t>
            </a:r>
            <a:endParaRPr lang="en-US" dirty="0">
              <a:solidFill>
                <a:srgbClr val="0B49CB"/>
              </a:solidFill>
              <a:latin typeface="Abadi"/>
            </a:endParaRPr>
          </a:p>
        </p:txBody>
      </p:sp>
      <p:pic>
        <p:nvPicPr>
          <p:cNvPr id="2" name="Picture 1">
            <a:extLst>
              <a:ext uri="{FF2B5EF4-FFF2-40B4-BE49-F238E27FC236}">
                <a16:creationId xmlns:a16="http://schemas.microsoft.com/office/drawing/2014/main" id="{91E807D1-89A3-4DEB-A0C4-6A15037A1CD4}"/>
              </a:ext>
            </a:extLst>
          </p:cNvPr>
          <p:cNvPicPr>
            <a:picLocks noChangeAspect="1"/>
          </p:cNvPicPr>
          <p:nvPr/>
        </p:nvPicPr>
        <p:blipFill>
          <a:blip r:embed="rId3"/>
          <a:stretch>
            <a:fillRect/>
          </a:stretch>
        </p:blipFill>
        <p:spPr>
          <a:xfrm>
            <a:off x="173244" y="1395561"/>
            <a:ext cx="6879675" cy="3147564"/>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86838" y="1578543"/>
            <a:ext cx="4040610" cy="4074528"/>
          </a:xfrm>
          <a:prstGeom prst="rect">
            <a:avLst/>
          </a:prstGeom>
        </p:spPr>
        <p:txBody>
          <a:bodyPr vert="horz" lIns="91440" tIns="45720" rIns="91440" bIns="45720" rtlCol="0" anchor="t">
            <a:normAutofit/>
          </a:bodyPr>
          <a:lstStyle/>
          <a:p>
            <a:pPr marL="0" indent="0">
              <a:lnSpc>
                <a:spcPct val="100000"/>
              </a:lnSpc>
              <a:spcBef>
                <a:spcPts val="1400"/>
              </a:spcBef>
              <a:buNone/>
            </a:pPr>
            <a:r>
              <a:rPr lang="en-US" sz="1800" dirty="0">
                <a:latin typeface="Arial" panose="020B0604020202020204" pitchFamily="34" charset="0"/>
                <a:cs typeface="Arial" panose="020B0604020202020204" pitchFamily="34" charset="0"/>
              </a:rPr>
              <a:t>The Decision Tree has a higher cross-validation score, even though all models have the same test accuracy. The annotation further highlights the significance of the Decision Tree's performance.</a:t>
            </a:r>
            <a:endParaRPr lang="en-US" sz="1600" dirty="0">
              <a:solidFill>
                <a:schemeClr val="accent3">
                  <a:lumMod val="25000"/>
                </a:schemeClr>
              </a:solidFill>
              <a:latin typeface="Arial" panose="020B0604020202020204" pitchFamily="34" charset="0"/>
              <a:cs typeface="Arial" panose="020B0604020202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a:extLst>
              <a:ext uri="{FF2B5EF4-FFF2-40B4-BE49-F238E27FC236}">
                <a16:creationId xmlns:a16="http://schemas.microsoft.com/office/drawing/2014/main" id="{45648126-F8D1-4F0C-A326-AB185E94942E}"/>
              </a:ext>
            </a:extLst>
          </p:cNvPr>
          <p:cNvPicPr>
            <a:picLocks noChangeAspect="1"/>
          </p:cNvPicPr>
          <p:nvPr/>
        </p:nvPicPr>
        <p:blipFill>
          <a:blip r:embed="rId3"/>
          <a:stretch>
            <a:fillRect/>
          </a:stretch>
        </p:blipFill>
        <p:spPr>
          <a:xfrm>
            <a:off x="364552" y="1347536"/>
            <a:ext cx="7347243" cy="5163954"/>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228573" y="1568918"/>
            <a:ext cx="4572000" cy="4953690"/>
          </a:xfrm>
          <a:prstGeom prst="rect">
            <a:avLst/>
          </a:prstGeom>
        </p:spPr>
        <p:txBody>
          <a:bodyPr>
            <a:normAutofit fontScale="92500" lnSpcReduction="10000"/>
          </a:bodyPr>
          <a:lstStyle/>
          <a:p>
            <a:pPr marL="0" indent="0">
              <a:buNone/>
            </a:pPr>
            <a:r>
              <a:rPr lang="en-US" sz="1400" b="1" dirty="0">
                <a:solidFill>
                  <a:srgbClr val="404040"/>
                </a:solidFill>
                <a:latin typeface="Arial" panose="020B0604020202020204" pitchFamily="34" charset="0"/>
                <a:cs typeface="Arial" panose="020B0604020202020204" pitchFamily="34" charset="0"/>
              </a:rPr>
              <a:t>Explanation:</a:t>
            </a:r>
            <a:endParaRPr lang="en-US" sz="1400" dirty="0">
              <a:solidFill>
                <a:srgbClr val="404040"/>
              </a:solidFill>
              <a:latin typeface="Arial" panose="020B0604020202020204" pitchFamily="34" charset="0"/>
              <a:cs typeface="Arial" panose="020B0604020202020204" pitchFamily="34" charset="0"/>
            </a:endParaRPr>
          </a:p>
          <a:p>
            <a:r>
              <a:rPr lang="en-US" sz="1400" b="1" dirty="0">
                <a:solidFill>
                  <a:srgbClr val="404040"/>
                </a:solidFill>
                <a:latin typeface="Arial" panose="020B0604020202020204" pitchFamily="34" charset="0"/>
                <a:cs typeface="Arial" panose="020B0604020202020204" pitchFamily="34" charset="0"/>
              </a:rPr>
              <a:t>True Positives (TP):</a:t>
            </a:r>
            <a:r>
              <a:rPr lang="en-US" sz="1400" dirty="0">
                <a:solidFill>
                  <a:srgbClr val="404040"/>
                </a:solidFill>
                <a:latin typeface="Arial" panose="020B0604020202020204" pitchFamily="34" charset="0"/>
                <a:cs typeface="Arial" panose="020B0604020202020204" pitchFamily="34" charset="0"/>
              </a:rPr>
              <a:t> 5 - Correctly predicted 'landed'</a:t>
            </a:r>
          </a:p>
          <a:p>
            <a:r>
              <a:rPr lang="en-US" sz="1400" b="1" dirty="0">
                <a:solidFill>
                  <a:srgbClr val="404040"/>
                </a:solidFill>
                <a:latin typeface="Arial" panose="020B0604020202020204" pitchFamily="34" charset="0"/>
                <a:cs typeface="Arial" panose="020B0604020202020204" pitchFamily="34" charset="0"/>
              </a:rPr>
              <a:t>True Negatives (TN):</a:t>
            </a:r>
            <a:r>
              <a:rPr lang="en-US" sz="1400" dirty="0">
                <a:solidFill>
                  <a:srgbClr val="404040"/>
                </a:solidFill>
                <a:latin typeface="Arial" panose="020B0604020202020204" pitchFamily="34" charset="0"/>
                <a:cs typeface="Arial" panose="020B0604020202020204" pitchFamily="34" charset="0"/>
              </a:rPr>
              <a:t> 10 - Correctly predicted 'did not land'</a:t>
            </a:r>
          </a:p>
          <a:p>
            <a:r>
              <a:rPr lang="en-US" sz="1400" b="1" dirty="0">
                <a:solidFill>
                  <a:srgbClr val="404040"/>
                </a:solidFill>
                <a:latin typeface="Arial" panose="020B0604020202020204" pitchFamily="34" charset="0"/>
                <a:cs typeface="Arial" panose="020B0604020202020204" pitchFamily="34" charset="0"/>
              </a:rPr>
              <a:t>False Positives (FP):</a:t>
            </a:r>
            <a:r>
              <a:rPr lang="en-US" sz="1400" dirty="0">
                <a:solidFill>
                  <a:srgbClr val="404040"/>
                </a:solidFill>
                <a:latin typeface="Arial" panose="020B0604020202020204" pitchFamily="34" charset="0"/>
                <a:cs typeface="Arial" panose="020B0604020202020204" pitchFamily="34" charset="0"/>
              </a:rPr>
              <a:t> 2 - Incorrectly predicted 'landed'</a:t>
            </a:r>
          </a:p>
          <a:p>
            <a:r>
              <a:rPr lang="en-US" sz="1400" b="1" dirty="0">
                <a:solidFill>
                  <a:srgbClr val="404040"/>
                </a:solidFill>
                <a:latin typeface="Arial" panose="020B0604020202020204" pitchFamily="34" charset="0"/>
                <a:cs typeface="Arial" panose="020B0604020202020204" pitchFamily="34" charset="0"/>
              </a:rPr>
              <a:t>False Negatives (FN):</a:t>
            </a:r>
            <a:r>
              <a:rPr lang="en-US" sz="1400" dirty="0">
                <a:solidFill>
                  <a:srgbClr val="404040"/>
                </a:solidFill>
                <a:latin typeface="Arial" panose="020B0604020202020204" pitchFamily="34" charset="0"/>
                <a:cs typeface="Arial" panose="020B0604020202020204" pitchFamily="34" charset="0"/>
              </a:rPr>
              <a:t> 1 - Incorrectly predicted 'did not land’</a:t>
            </a:r>
          </a:p>
          <a:p>
            <a:pPr marL="0" indent="0">
              <a:buNone/>
            </a:pPr>
            <a:r>
              <a:rPr lang="en-US" sz="1400" b="1" dirty="0">
                <a:solidFill>
                  <a:srgbClr val="404040"/>
                </a:solidFill>
                <a:latin typeface="Arial" panose="020B0604020202020204" pitchFamily="34" charset="0"/>
                <a:cs typeface="Arial" panose="020B0604020202020204" pitchFamily="34" charset="0"/>
              </a:rPr>
              <a:t>Performance Metrics:</a:t>
            </a:r>
            <a:endParaRPr lang="en-US" sz="1400" dirty="0">
              <a:solidFill>
                <a:srgbClr val="404040"/>
              </a:solidFill>
              <a:latin typeface="Arial" panose="020B0604020202020204" pitchFamily="34" charset="0"/>
              <a:cs typeface="Arial" panose="020B0604020202020204" pitchFamily="34" charset="0"/>
            </a:endParaRPr>
          </a:p>
          <a:p>
            <a:r>
              <a:rPr lang="en-US" sz="1400" b="1" dirty="0">
                <a:solidFill>
                  <a:srgbClr val="404040"/>
                </a:solidFill>
                <a:latin typeface="Arial" panose="020B0604020202020204" pitchFamily="34" charset="0"/>
                <a:cs typeface="Arial" panose="020B0604020202020204" pitchFamily="34" charset="0"/>
              </a:rPr>
              <a:t>Accuracy:</a:t>
            </a:r>
            <a:r>
              <a:rPr lang="en-US" sz="1400" dirty="0">
                <a:solidFill>
                  <a:srgbClr val="404040"/>
                </a:solidFill>
                <a:latin typeface="Arial" panose="020B0604020202020204" pitchFamily="34" charset="0"/>
                <a:cs typeface="Arial" panose="020B0604020202020204" pitchFamily="34" charset="0"/>
              </a:rPr>
              <a:t> 83.3% (15 correct predictions out of 18)</a:t>
            </a:r>
          </a:p>
          <a:p>
            <a:r>
              <a:rPr lang="en-US" sz="1400" b="1" dirty="0">
                <a:solidFill>
                  <a:srgbClr val="404040"/>
                </a:solidFill>
                <a:latin typeface="Arial" panose="020B0604020202020204" pitchFamily="34" charset="0"/>
                <a:cs typeface="Arial" panose="020B0604020202020204" pitchFamily="34" charset="0"/>
              </a:rPr>
              <a:t>Precision:</a:t>
            </a:r>
            <a:r>
              <a:rPr lang="en-US" sz="1400" dirty="0">
                <a:solidFill>
                  <a:srgbClr val="404040"/>
                </a:solidFill>
                <a:latin typeface="Arial" panose="020B0604020202020204" pitchFamily="34" charset="0"/>
                <a:cs typeface="Arial" panose="020B0604020202020204" pitchFamily="34" charset="0"/>
              </a:rPr>
              <a:t> 71.4% (TP / (TP + FP))</a:t>
            </a:r>
          </a:p>
          <a:p>
            <a:r>
              <a:rPr lang="en-US" sz="1400" b="1" dirty="0">
                <a:solidFill>
                  <a:srgbClr val="404040"/>
                </a:solidFill>
                <a:latin typeface="Arial" panose="020B0604020202020204" pitchFamily="34" charset="0"/>
                <a:cs typeface="Arial" panose="020B0604020202020204" pitchFamily="34" charset="0"/>
              </a:rPr>
              <a:t>Recall:</a:t>
            </a:r>
            <a:r>
              <a:rPr lang="en-US" sz="1400" dirty="0">
                <a:solidFill>
                  <a:srgbClr val="404040"/>
                </a:solidFill>
                <a:latin typeface="Arial" panose="020B0604020202020204" pitchFamily="34" charset="0"/>
                <a:cs typeface="Arial" panose="020B0604020202020204" pitchFamily="34" charset="0"/>
              </a:rPr>
              <a:t> 83.3% (TP / (TP + FN))</a:t>
            </a:r>
          </a:p>
          <a:p>
            <a:r>
              <a:rPr lang="en-US" sz="1400" b="1" dirty="0">
                <a:solidFill>
                  <a:srgbClr val="404040"/>
                </a:solidFill>
                <a:latin typeface="Arial" panose="020B0604020202020204" pitchFamily="34" charset="0"/>
                <a:cs typeface="Arial" panose="020B0604020202020204" pitchFamily="34" charset="0"/>
              </a:rPr>
              <a:t>F1-Score:</a:t>
            </a:r>
            <a:r>
              <a:rPr lang="en-US" sz="1400" dirty="0">
                <a:solidFill>
                  <a:srgbClr val="404040"/>
                </a:solidFill>
                <a:latin typeface="Arial" panose="020B0604020202020204" pitchFamily="34" charset="0"/>
                <a:cs typeface="Arial" panose="020B0604020202020204" pitchFamily="34" charset="0"/>
              </a:rPr>
              <a:t> 76.9% (Harmonic mean of Precision and Recall)</a:t>
            </a:r>
          </a:p>
          <a:p>
            <a:pPr marL="0" indent="0">
              <a:buNone/>
            </a:pPr>
            <a:r>
              <a:rPr lang="en-US" sz="1400" b="1" dirty="0">
                <a:solidFill>
                  <a:srgbClr val="404040"/>
                </a:solidFill>
                <a:latin typeface="Arial" panose="020B0604020202020204" pitchFamily="34" charset="0"/>
                <a:cs typeface="Arial" panose="020B0604020202020204" pitchFamily="34" charset="0"/>
              </a:rPr>
              <a:t>Insights:</a:t>
            </a:r>
          </a:p>
          <a:p>
            <a:pPr marL="0" indent="0">
              <a:buNone/>
            </a:pPr>
            <a:r>
              <a:rPr lang="en-US" sz="1400" dirty="0">
                <a:solidFill>
                  <a:srgbClr val="404040"/>
                </a:solidFill>
                <a:latin typeface="Arial" panose="020B0604020202020204" pitchFamily="34" charset="0"/>
                <a:cs typeface="Arial" panose="020B0604020202020204" pitchFamily="34" charset="0"/>
              </a:rPr>
              <a:t>The decision tree model effectively predicts the landing outcomes with a strong performance on both precision and recall.</a:t>
            </a:r>
          </a:p>
          <a:p>
            <a:pPr marL="0" indent="0">
              <a:buNone/>
            </a:pPr>
            <a:r>
              <a:rPr lang="en-US" sz="1400" dirty="0">
                <a:solidFill>
                  <a:srgbClr val="404040"/>
                </a:solidFill>
                <a:latin typeface="Arial" panose="020B0604020202020204" pitchFamily="34" charset="0"/>
                <a:cs typeface="Arial" panose="020B0604020202020204" pitchFamily="34" charset="0"/>
              </a:rPr>
              <a:t>Further analysis can be conducted to address the false positives and negatives for improved accuracy.</a:t>
            </a:r>
          </a:p>
          <a:p>
            <a:pPr marL="0" indent="0">
              <a:buNone/>
            </a:pPr>
            <a:endParaRPr lang="en-US" sz="1400" dirty="0">
              <a:solidFill>
                <a:srgbClr val="404040"/>
              </a:solidFill>
              <a:latin typeface="Arial" panose="020B0604020202020204" pitchFamily="34" charset="0"/>
              <a:cs typeface="Arial" panose="020B0604020202020204" pitchFamily="34" charset="0"/>
            </a:endParaRPr>
          </a:p>
          <a:p>
            <a:pPr marL="0" indent="0">
              <a:lnSpc>
                <a:spcPct val="100000"/>
              </a:lnSpc>
              <a:spcBef>
                <a:spcPts val="1400"/>
              </a:spcBef>
              <a:buNone/>
            </a:pPr>
            <a:endParaRPr lang="en-US" sz="1400" dirty="0">
              <a:solidFill>
                <a:schemeClr val="accent3">
                  <a:lumMod val="25000"/>
                </a:schemeClr>
              </a:solidFill>
              <a:latin typeface="Arial" panose="020B0604020202020204" pitchFamily="34" charset="0"/>
              <a:cs typeface="Arial" panose="020B0604020202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a:extLst>
              <a:ext uri="{FF2B5EF4-FFF2-40B4-BE49-F238E27FC236}">
                <a16:creationId xmlns:a16="http://schemas.microsoft.com/office/drawing/2014/main" id="{7ED0E583-798B-4ED6-975C-5EA281A12D3C}"/>
              </a:ext>
            </a:extLst>
          </p:cNvPr>
          <p:cNvPicPr>
            <a:picLocks noChangeAspect="1"/>
          </p:cNvPicPr>
          <p:nvPr/>
        </p:nvPicPr>
        <p:blipFill>
          <a:blip r:embed="rId3"/>
          <a:stretch>
            <a:fillRect/>
          </a:stretch>
        </p:blipFill>
        <p:spPr>
          <a:xfrm>
            <a:off x="734028" y="1486348"/>
            <a:ext cx="6258798" cy="495369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855735" y="1490043"/>
            <a:ext cx="9230637" cy="4937168"/>
          </a:xfrm>
          <a:prstGeom prst="rect">
            <a:avLst/>
          </a:prstGeom>
        </p:spPr>
        <p:txBody>
          <a:bodyPr>
            <a:normAutofit fontScale="55000" lnSpcReduction="20000"/>
          </a:bodyPr>
          <a:lstStyle/>
          <a:p>
            <a:pPr marL="0" indent="0">
              <a:lnSpc>
                <a:spcPct val="120000"/>
              </a:lnSpc>
              <a:buNone/>
            </a:pPr>
            <a:r>
              <a:rPr lang="en-US" sz="2900" b="1" u="sng" dirty="0">
                <a:latin typeface="Arial" panose="020B0604020202020204" pitchFamily="34" charset="0"/>
                <a:cs typeface="Arial" panose="020B0604020202020204" pitchFamily="34" charset="0"/>
              </a:rPr>
              <a:t>Model Performance</a:t>
            </a:r>
            <a:br>
              <a:rPr lang="en-US" sz="2900" dirty="0">
                <a:latin typeface="Arial" panose="020B0604020202020204" pitchFamily="34" charset="0"/>
                <a:cs typeface="Arial" panose="020B0604020202020204" pitchFamily="34" charset="0"/>
              </a:rPr>
            </a:br>
            <a:r>
              <a:rPr lang="en-US" sz="2900" dirty="0">
                <a:latin typeface="Arial" panose="020B0604020202020204" pitchFamily="34" charset="0"/>
                <a:cs typeface="Arial" panose="020B0604020202020204" pitchFamily="34" charset="0"/>
              </a:rPr>
              <a:t>The Decision Tree model demonstrated superior performance with a </a:t>
            </a:r>
            <a:r>
              <a:rPr lang="en-US" sz="2900" b="1" dirty="0">
                <a:latin typeface="Arial" panose="020B0604020202020204" pitchFamily="34" charset="0"/>
                <a:cs typeface="Arial" panose="020B0604020202020204" pitchFamily="34" charset="0"/>
              </a:rPr>
              <a:t>cross-validation accuracy of 88.92% </a:t>
            </a:r>
            <a:r>
              <a:rPr lang="en-US" sz="2900" dirty="0">
                <a:latin typeface="Arial" panose="020B0604020202020204" pitchFamily="34" charset="0"/>
                <a:cs typeface="Arial" panose="020B0604020202020204" pitchFamily="34" charset="0"/>
              </a:rPr>
              <a:t>and a test accuracy of 83.33%, showcasing its effectiveness in predicting landing outcomes.</a:t>
            </a:r>
          </a:p>
          <a:p>
            <a:pPr marL="0" indent="0">
              <a:lnSpc>
                <a:spcPct val="120000"/>
              </a:lnSpc>
              <a:buNone/>
            </a:pPr>
            <a:endParaRPr lang="en-US" sz="2900" dirty="0">
              <a:latin typeface="Arial" panose="020B0604020202020204" pitchFamily="34" charset="0"/>
              <a:cs typeface="Arial" panose="020B0604020202020204" pitchFamily="34" charset="0"/>
            </a:endParaRPr>
          </a:p>
          <a:p>
            <a:pPr marL="0" indent="0">
              <a:lnSpc>
                <a:spcPct val="120000"/>
              </a:lnSpc>
              <a:buNone/>
            </a:pPr>
            <a:r>
              <a:rPr lang="en-US" sz="2900" b="1" u="sng" dirty="0">
                <a:latin typeface="Arial" panose="020B0604020202020204" pitchFamily="34" charset="0"/>
                <a:cs typeface="Arial" panose="020B0604020202020204" pitchFamily="34" charset="0"/>
              </a:rPr>
              <a:t>Data Insights</a:t>
            </a:r>
            <a:br>
              <a:rPr lang="en-US" sz="2900" dirty="0">
                <a:latin typeface="Arial" panose="020B0604020202020204" pitchFamily="34" charset="0"/>
                <a:cs typeface="Arial" panose="020B0604020202020204" pitchFamily="34" charset="0"/>
              </a:rPr>
            </a:br>
            <a:r>
              <a:rPr lang="en-US" sz="2900" dirty="0">
                <a:latin typeface="Arial" panose="020B0604020202020204" pitchFamily="34" charset="0"/>
                <a:cs typeface="Arial" panose="020B0604020202020204" pitchFamily="34" charset="0"/>
              </a:rPr>
              <a:t>Key features such as payload mass and booster version were pivotal in determining landing success, underscoring their critical role in model training and feature engineering.</a:t>
            </a:r>
          </a:p>
          <a:p>
            <a:pPr marL="0" indent="0">
              <a:lnSpc>
                <a:spcPct val="120000"/>
              </a:lnSpc>
              <a:buNone/>
            </a:pPr>
            <a:endParaRPr lang="en-US" sz="2900" dirty="0">
              <a:latin typeface="Arial" panose="020B0604020202020204" pitchFamily="34" charset="0"/>
              <a:cs typeface="Arial" panose="020B0604020202020204" pitchFamily="34" charset="0"/>
            </a:endParaRPr>
          </a:p>
          <a:p>
            <a:pPr marL="0" indent="0">
              <a:lnSpc>
                <a:spcPct val="120000"/>
              </a:lnSpc>
              <a:buNone/>
            </a:pPr>
            <a:r>
              <a:rPr lang="en-US" sz="2900" b="1" u="sng" dirty="0">
                <a:latin typeface="Arial" panose="020B0604020202020204" pitchFamily="34" charset="0"/>
                <a:cs typeface="Arial" panose="020B0604020202020204" pitchFamily="34" charset="0"/>
              </a:rPr>
              <a:t>Model Recommendations</a:t>
            </a:r>
            <a:br>
              <a:rPr lang="en-US" sz="2900" dirty="0">
                <a:latin typeface="Arial" panose="020B0604020202020204" pitchFamily="34" charset="0"/>
                <a:cs typeface="Arial" panose="020B0604020202020204" pitchFamily="34" charset="0"/>
              </a:rPr>
            </a:br>
            <a:r>
              <a:rPr lang="en-US" sz="2900" dirty="0">
                <a:latin typeface="Arial" panose="020B0604020202020204" pitchFamily="34" charset="0"/>
                <a:cs typeface="Arial" panose="020B0604020202020204" pitchFamily="34" charset="0"/>
              </a:rPr>
              <a:t>Given its high performance and interpretability, the Decision Tree model is recommended for operational use, with considerations for addressing false positives and negatives through further tuning.</a:t>
            </a:r>
          </a:p>
          <a:p>
            <a:pPr marL="0" indent="0">
              <a:lnSpc>
                <a:spcPct val="120000"/>
              </a:lnSpc>
              <a:buNone/>
            </a:pPr>
            <a:endParaRPr lang="en-US" sz="2900" dirty="0">
              <a:latin typeface="Arial" panose="020B0604020202020204" pitchFamily="34" charset="0"/>
              <a:cs typeface="Arial" panose="020B0604020202020204" pitchFamily="34" charset="0"/>
            </a:endParaRPr>
          </a:p>
          <a:p>
            <a:pPr marL="0" indent="0">
              <a:lnSpc>
                <a:spcPct val="120000"/>
              </a:lnSpc>
              <a:buNone/>
            </a:pPr>
            <a:r>
              <a:rPr lang="en-US" sz="2900" b="1" u="sng" dirty="0">
                <a:latin typeface="Arial" panose="020B0604020202020204" pitchFamily="34" charset="0"/>
                <a:cs typeface="Arial" panose="020B0604020202020204" pitchFamily="34" charset="0"/>
              </a:rPr>
              <a:t>Future Directions</a:t>
            </a:r>
            <a:br>
              <a:rPr lang="en-US" sz="2900" dirty="0">
                <a:latin typeface="Arial" panose="020B0604020202020204" pitchFamily="34" charset="0"/>
                <a:cs typeface="Arial" panose="020B0604020202020204" pitchFamily="34" charset="0"/>
              </a:rPr>
            </a:br>
            <a:r>
              <a:rPr lang="en-US" sz="2900" dirty="0">
                <a:latin typeface="Arial" panose="020B0604020202020204" pitchFamily="34" charset="0"/>
                <a:cs typeface="Arial" panose="020B0604020202020204" pitchFamily="34" charset="0"/>
              </a:rPr>
              <a:t>Future enhancements should include exploring additional data sources, experimenting with ensemble techniques, and refining model parameters to improve prediction accuracy and reliability.</a:t>
            </a:r>
          </a:p>
          <a:p>
            <a:pPr>
              <a:lnSpc>
                <a:spcPct val="120000"/>
              </a:lnSpc>
              <a:spcBef>
                <a:spcPts val="1400"/>
              </a:spcBef>
            </a:pPr>
            <a:endParaRPr lang="en-US" sz="2200" dirty="0">
              <a:solidFill>
                <a:schemeClr val="accent3">
                  <a:lumMod val="25000"/>
                </a:schemeClr>
              </a:solidFill>
              <a:latin typeface="Arial" panose="020B0604020202020204" pitchFamily="34" charset="0"/>
              <a:cs typeface="Arial" panose="020B0604020202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1053805" y="1405376"/>
            <a:ext cx="5159151" cy="335814"/>
          </a:xfrm>
          <a:prstGeom prst="rect">
            <a:avLst/>
          </a:prstGeom>
        </p:spPr>
        <p:txBody>
          <a:bodyPr>
            <a:normAutofit fontScale="85000" lnSpcReduction="2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Confusion Matrix of Logistics Regression Model</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 I</a:t>
            </a:r>
            <a:endParaRPr lang="en-US" dirty="0">
              <a:solidFill>
                <a:srgbClr val="0B49CB"/>
              </a:solidFill>
            </a:endParaRPr>
          </a:p>
        </p:txBody>
      </p:sp>
      <p:pic>
        <p:nvPicPr>
          <p:cNvPr id="2" name="Picture 1">
            <a:extLst>
              <a:ext uri="{FF2B5EF4-FFF2-40B4-BE49-F238E27FC236}">
                <a16:creationId xmlns:a16="http://schemas.microsoft.com/office/drawing/2014/main" id="{6AB2F72E-701C-4DC7-93BD-8B3A4383D979}"/>
              </a:ext>
            </a:extLst>
          </p:cNvPr>
          <p:cNvPicPr>
            <a:picLocks noChangeAspect="1"/>
          </p:cNvPicPr>
          <p:nvPr/>
        </p:nvPicPr>
        <p:blipFill>
          <a:blip r:embed="rId4"/>
          <a:stretch>
            <a:fillRect/>
          </a:stretch>
        </p:blipFill>
        <p:spPr>
          <a:xfrm>
            <a:off x="770011" y="1690337"/>
            <a:ext cx="5389509" cy="4440956"/>
          </a:xfrm>
          <a:prstGeom prst="rect">
            <a:avLst/>
          </a:prstGeom>
        </p:spPr>
      </p:pic>
      <p:pic>
        <p:nvPicPr>
          <p:cNvPr id="3" name="Picture 2">
            <a:extLst>
              <a:ext uri="{FF2B5EF4-FFF2-40B4-BE49-F238E27FC236}">
                <a16:creationId xmlns:a16="http://schemas.microsoft.com/office/drawing/2014/main" id="{F9EFD6BE-C63F-45F2-98DC-BC2D159D2B7A}"/>
              </a:ext>
            </a:extLst>
          </p:cNvPr>
          <p:cNvPicPr>
            <a:picLocks noChangeAspect="1"/>
          </p:cNvPicPr>
          <p:nvPr/>
        </p:nvPicPr>
        <p:blipFill>
          <a:blip r:embed="rId5"/>
          <a:stretch>
            <a:fillRect/>
          </a:stretch>
        </p:blipFill>
        <p:spPr>
          <a:xfrm>
            <a:off x="6381550" y="1690337"/>
            <a:ext cx="5243170" cy="4451913"/>
          </a:xfrm>
          <a:prstGeom prst="rect">
            <a:avLst/>
          </a:prstGeom>
        </p:spPr>
      </p:pic>
      <p:sp>
        <p:nvSpPr>
          <p:cNvPr id="7" name="Content Placeholder 3">
            <a:extLst>
              <a:ext uri="{FF2B5EF4-FFF2-40B4-BE49-F238E27FC236}">
                <a16:creationId xmlns:a16="http://schemas.microsoft.com/office/drawing/2014/main" id="{8E9DCBC6-073C-4B04-A37A-B960C117E0F3}"/>
              </a:ext>
            </a:extLst>
          </p:cNvPr>
          <p:cNvSpPr txBox="1">
            <a:spLocks/>
          </p:cNvSpPr>
          <p:nvPr/>
        </p:nvSpPr>
        <p:spPr>
          <a:xfrm>
            <a:off x="7385284" y="1405376"/>
            <a:ext cx="3235702" cy="335814"/>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800" dirty="0">
                <a:solidFill>
                  <a:schemeClr val="accent3">
                    <a:lumMod val="25000"/>
                  </a:schemeClr>
                </a:solidFill>
                <a:latin typeface="Abadi" panose="020B0604020104020204" pitchFamily="34" charset="0"/>
              </a:rPr>
              <a:t>Confusion Matrix of SVM </a:t>
            </a:r>
            <a:r>
              <a:rPr lang="en-US" sz="1600" dirty="0">
                <a:solidFill>
                  <a:schemeClr val="accent3">
                    <a:lumMod val="25000"/>
                  </a:schemeClr>
                </a:solidFill>
                <a:latin typeface="Abadi" panose="020B0604020104020204" pitchFamily="34" charset="0"/>
              </a:rPr>
              <a:t>Model</a:t>
            </a: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3410008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0" y="1425798"/>
            <a:ext cx="10232769" cy="500141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b="1" dirty="0">
                <a:solidFill>
                  <a:schemeClr val="accent3">
                    <a:lumMod val="25000"/>
                  </a:schemeClr>
                </a:solidFill>
                <a:latin typeface="Arial" panose="020B0604020202020204" pitchFamily="34" charset="0"/>
                <a:cs typeface="Arial" panose="020B0604020202020204" pitchFamily="34" charset="0"/>
              </a:rPr>
              <a:t>Strategic Value</a:t>
            </a:r>
          </a:p>
          <a:p>
            <a:pPr>
              <a:lnSpc>
                <a:spcPct val="100000"/>
              </a:lnSpc>
              <a:spcBef>
                <a:spcPts val="1400"/>
              </a:spcBef>
            </a:pPr>
            <a:r>
              <a:rPr lang="en-US" sz="2400" dirty="0">
                <a:solidFill>
                  <a:schemeClr val="accent3">
                    <a:lumMod val="25000"/>
                  </a:schemeClr>
                </a:solidFill>
                <a:latin typeface="Arial" panose="020B0604020202020204" pitchFamily="34" charset="0"/>
                <a:cs typeface="Arial" panose="020B0604020202020204" pitchFamily="34" charset="0"/>
              </a:rPr>
              <a:t>Competitive pricing enabled</a:t>
            </a:r>
          </a:p>
          <a:p>
            <a:pPr>
              <a:lnSpc>
                <a:spcPct val="100000"/>
              </a:lnSpc>
              <a:spcBef>
                <a:spcPts val="1400"/>
              </a:spcBef>
            </a:pPr>
            <a:r>
              <a:rPr lang="en-US" sz="2400" dirty="0">
                <a:solidFill>
                  <a:schemeClr val="accent3">
                    <a:lumMod val="25000"/>
                  </a:schemeClr>
                </a:solidFill>
                <a:latin typeface="Arial" panose="020B0604020202020204" pitchFamily="34" charset="0"/>
                <a:cs typeface="Arial" panose="020B0604020202020204" pitchFamily="34" charset="0"/>
              </a:rPr>
              <a:t>Launch costs optimized</a:t>
            </a:r>
          </a:p>
          <a:p>
            <a:pPr>
              <a:lnSpc>
                <a:spcPct val="100000"/>
              </a:lnSpc>
              <a:spcBef>
                <a:spcPts val="1400"/>
              </a:spcBef>
            </a:pPr>
            <a:r>
              <a:rPr lang="en-US" sz="2400" dirty="0">
                <a:solidFill>
                  <a:schemeClr val="accent3">
                    <a:lumMod val="25000"/>
                  </a:schemeClr>
                </a:solidFill>
                <a:latin typeface="Arial" panose="020B0604020202020204" pitchFamily="34" charset="0"/>
                <a:cs typeface="Arial" panose="020B0604020202020204" pitchFamily="34" charset="0"/>
              </a:rPr>
              <a:t>Data-driven decisions supported</a:t>
            </a:r>
          </a:p>
          <a:p>
            <a:pPr marL="0" indent="0">
              <a:lnSpc>
                <a:spcPct val="100000"/>
              </a:lnSpc>
              <a:spcBef>
                <a:spcPts val="1400"/>
              </a:spcBef>
              <a:buNone/>
            </a:pPr>
            <a:r>
              <a:rPr lang="en-US" b="1" dirty="0">
                <a:solidFill>
                  <a:schemeClr val="accent3">
                    <a:lumMod val="25000"/>
                  </a:schemeClr>
                </a:solidFill>
                <a:latin typeface="Arial" panose="020B0604020202020204" pitchFamily="34" charset="0"/>
                <a:cs typeface="Arial" panose="020B0604020202020204" pitchFamily="34" charset="0"/>
              </a:rPr>
              <a:t>Next Steps</a:t>
            </a:r>
          </a:p>
          <a:p>
            <a:pPr>
              <a:lnSpc>
                <a:spcPct val="100000"/>
              </a:lnSpc>
              <a:spcBef>
                <a:spcPts val="1400"/>
              </a:spcBef>
            </a:pPr>
            <a:r>
              <a:rPr lang="en-US" sz="2400" dirty="0">
                <a:solidFill>
                  <a:schemeClr val="accent3">
                    <a:lumMod val="25000"/>
                  </a:schemeClr>
                </a:solidFill>
                <a:latin typeface="Arial" panose="020B0604020202020204" pitchFamily="34" charset="0"/>
                <a:cs typeface="Arial" panose="020B0604020202020204" pitchFamily="34" charset="0"/>
              </a:rPr>
              <a:t>Real-time prediction system</a:t>
            </a:r>
          </a:p>
          <a:p>
            <a:pPr>
              <a:lnSpc>
                <a:spcPct val="100000"/>
              </a:lnSpc>
              <a:spcBef>
                <a:spcPts val="1400"/>
              </a:spcBef>
            </a:pPr>
            <a:r>
              <a:rPr lang="en-US" sz="2400" dirty="0">
                <a:solidFill>
                  <a:schemeClr val="accent3">
                    <a:lumMod val="25000"/>
                  </a:schemeClr>
                </a:solidFill>
                <a:latin typeface="Arial" panose="020B0604020202020204" pitchFamily="34" charset="0"/>
                <a:cs typeface="Arial" panose="020B0604020202020204" pitchFamily="34" charset="0"/>
              </a:rPr>
              <a:t>Enhanced cost modeling</a:t>
            </a:r>
          </a:p>
          <a:p>
            <a:pPr>
              <a:lnSpc>
                <a:spcPct val="100000"/>
              </a:lnSpc>
              <a:spcBef>
                <a:spcPts val="1400"/>
              </a:spcBef>
            </a:pPr>
            <a:r>
              <a:rPr lang="en-US" sz="2400" dirty="0">
                <a:solidFill>
                  <a:schemeClr val="accent3">
                    <a:lumMod val="25000"/>
                  </a:schemeClr>
                </a:solidFill>
                <a:latin typeface="Arial" panose="020B0604020202020204" pitchFamily="34" charset="0"/>
                <a:cs typeface="Arial" panose="020B0604020202020204" pitchFamily="34" charset="0"/>
              </a:rPr>
              <a:t>Expanded feature analysis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 Business Impact</a:t>
            </a:r>
            <a:endParaRPr lang="en-US" dirty="0">
              <a:solidFill>
                <a:srgbClr val="0B49CB"/>
              </a:solidFill>
            </a:endParaRPr>
          </a:p>
        </p:txBody>
      </p:sp>
    </p:spTree>
    <p:extLst>
      <p:ext uri="{BB962C8B-B14F-4D97-AF65-F5344CB8AC3E}">
        <p14:creationId xmlns:p14="http://schemas.microsoft.com/office/powerpoint/2010/main" val="43296565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1727756" y="1405376"/>
            <a:ext cx="3498944" cy="335814"/>
          </a:xfrm>
          <a:prstGeom prst="rect">
            <a:avLst/>
          </a:prstGeom>
        </p:spPr>
        <p:txBody>
          <a:bodyPr>
            <a:normAutofit fontScale="85000" lnSpcReduction="2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Confusion Matrix of KNN Model</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 II</a:t>
            </a:r>
            <a:endParaRPr lang="en-US" dirty="0">
              <a:solidFill>
                <a:srgbClr val="0B49CB"/>
              </a:solidFill>
            </a:endParaRPr>
          </a:p>
        </p:txBody>
      </p:sp>
      <p:sp>
        <p:nvSpPr>
          <p:cNvPr id="7" name="Content Placeholder 3">
            <a:extLst>
              <a:ext uri="{FF2B5EF4-FFF2-40B4-BE49-F238E27FC236}">
                <a16:creationId xmlns:a16="http://schemas.microsoft.com/office/drawing/2014/main" id="{8E9DCBC6-073C-4B04-A37A-B960C117E0F3}"/>
              </a:ext>
            </a:extLst>
          </p:cNvPr>
          <p:cNvSpPr txBox="1">
            <a:spLocks/>
          </p:cNvSpPr>
          <p:nvPr/>
        </p:nvSpPr>
        <p:spPr>
          <a:xfrm>
            <a:off x="7272352" y="1376588"/>
            <a:ext cx="3607726" cy="33581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1600" b="1" dirty="0">
                <a:solidFill>
                  <a:schemeClr val="accent3">
                    <a:lumMod val="25000"/>
                  </a:schemeClr>
                </a:solidFill>
                <a:latin typeface="Arial" panose="020B0604020202020204" pitchFamily="34" charset="0"/>
                <a:cs typeface="Arial" panose="020B0604020202020204" pitchFamily="34" charset="0"/>
              </a:rPr>
              <a:t>Accuracy of all model in numbers:</a:t>
            </a:r>
            <a:endParaRPr lang="en-US" sz="1600" dirty="0">
              <a:solidFill>
                <a:schemeClr val="accent3">
                  <a:lumMod val="25000"/>
                </a:schemeClr>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FC0B4087-61B4-41E8-ABA3-F228CA8D7037}"/>
              </a:ext>
            </a:extLst>
          </p:cNvPr>
          <p:cNvPicPr>
            <a:picLocks noChangeAspect="1"/>
          </p:cNvPicPr>
          <p:nvPr/>
        </p:nvPicPr>
        <p:blipFill>
          <a:blip r:embed="rId4"/>
          <a:stretch>
            <a:fillRect/>
          </a:stretch>
        </p:blipFill>
        <p:spPr>
          <a:xfrm>
            <a:off x="979384" y="1741190"/>
            <a:ext cx="4995689" cy="4284383"/>
          </a:xfrm>
          <a:prstGeom prst="rect">
            <a:avLst/>
          </a:prstGeom>
        </p:spPr>
      </p:pic>
      <p:graphicFrame>
        <p:nvGraphicFramePr>
          <p:cNvPr id="9" name="Table 8">
            <a:extLst>
              <a:ext uri="{FF2B5EF4-FFF2-40B4-BE49-F238E27FC236}">
                <a16:creationId xmlns:a16="http://schemas.microsoft.com/office/drawing/2014/main" id="{223BBEAC-798F-442D-BBB9-33B094814647}"/>
              </a:ext>
            </a:extLst>
          </p:cNvPr>
          <p:cNvGraphicFramePr>
            <a:graphicFrameLocks noGrp="1"/>
          </p:cNvGraphicFramePr>
          <p:nvPr>
            <p:extLst>
              <p:ext uri="{D42A27DB-BD31-4B8C-83A1-F6EECF244321}">
                <p14:modId xmlns:p14="http://schemas.microsoft.com/office/powerpoint/2010/main" val="1111471813"/>
              </p:ext>
            </p:extLst>
          </p:nvPr>
        </p:nvGraphicFramePr>
        <p:xfrm>
          <a:off x="6216929" y="1816171"/>
          <a:ext cx="5718573" cy="2164080"/>
        </p:xfrm>
        <a:graphic>
          <a:graphicData uri="http://schemas.openxmlformats.org/drawingml/2006/table">
            <a:tbl>
              <a:tblPr firstRow="1" bandRow="1">
                <a:tableStyleId>{5C22544A-7EE6-4342-B048-85BDC9FD1C3A}</a:tableStyleId>
              </a:tblPr>
              <a:tblGrid>
                <a:gridCol w="1906191">
                  <a:extLst>
                    <a:ext uri="{9D8B030D-6E8A-4147-A177-3AD203B41FA5}">
                      <a16:colId xmlns:a16="http://schemas.microsoft.com/office/drawing/2014/main" val="3446402186"/>
                    </a:ext>
                  </a:extLst>
                </a:gridCol>
                <a:gridCol w="2329916">
                  <a:extLst>
                    <a:ext uri="{9D8B030D-6E8A-4147-A177-3AD203B41FA5}">
                      <a16:colId xmlns:a16="http://schemas.microsoft.com/office/drawing/2014/main" val="412660455"/>
                    </a:ext>
                  </a:extLst>
                </a:gridCol>
                <a:gridCol w="1482466">
                  <a:extLst>
                    <a:ext uri="{9D8B030D-6E8A-4147-A177-3AD203B41FA5}">
                      <a16:colId xmlns:a16="http://schemas.microsoft.com/office/drawing/2014/main" val="2393001363"/>
                    </a:ext>
                  </a:extLst>
                </a:gridCol>
              </a:tblGrid>
              <a:tr h="307408">
                <a:tc>
                  <a:txBody>
                    <a:bodyPr/>
                    <a:lstStyle/>
                    <a:p>
                      <a:endParaRPr lang="en-US" sz="1600" dirty="0"/>
                    </a:p>
                  </a:txBody>
                  <a:tcPr/>
                </a:tc>
                <a:tc>
                  <a:txBody>
                    <a:bodyPr/>
                    <a:lstStyle/>
                    <a:p>
                      <a:r>
                        <a:rPr lang="en-US" sz="1600" dirty="0"/>
                        <a:t>Cross-validation accuracy</a:t>
                      </a:r>
                    </a:p>
                  </a:txBody>
                  <a:tcPr/>
                </a:tc>
                <a:tc>
                  <a:txBody>
                    <a:bodyPr/>
                    <a:lstStyle/>
                    <a:p>
                      <a:r>
                        <a:rPr lang="en-US" sz="1600" dirty="0"/>
                        <a:t>Test accuracy</a:t>
                      </a:r>
                    </a:p>
                  </a:txBody>
                  <a:tcPr/>
                </a:tc>
                <a:extLst>
                  <a:ext uri="{0D108BD9-81ED-4DB2-BD59-A6C34878D82A}">
                    <a16:rowId xmlns:a16="http://schemas.microsoft.com/office/drawing/2014/main" val="2696554057"/>
                  </a:ext>
                </a:extLst>
              </a:tr>
              <a:tr h="307408">
                <a:tc>
                  <a:txBody>
                    <a:bodyPr/>
                    <a:lstStyle/>
                    <a:p>
                      <a:r>
                        <a:rPr lang="en-US" sz="1600" dirty="0"/>
                        <a:t>Logistic Regression</a:t>
                      </a:r>
                    </a:p>
                  </a:txBody>
                  <a:tcPr/>
                </a:tc>
                <a:tc>
                  <a:txBody>
                    <a:bodyPr/>
                    <a:lstStyle/>
                    <a:p>
                      <a:r>
                        <a:rPr lang="en-US" sz="1600" dirty="0"/>
                        <a:t>84.82%</a:t>
                      </a:r>
                    </a:p>
                  </a:txBody>
                  <a:tcPr/>
                </a:tc>
                <a:tc>
                  <a:txBody>
                    <a:bodyPr/>
                    <a:lstStyle/>
                    <a:p>
                      <a:r>
                        <a:rPr lang="en-US" sz="1600" dirty="0"/>
                        <a:t>83.33%</a:t>
                      </a:r>
                    </a:p>
                  </a:txBody>
                  <a:tcPr/>
                </a:tc>
                <a:extLst>
                  <a:ext uri="{0D108BD9-81ED-4DB2-BD59-A6C34878D82A}">
                    <a16:rowId xmlns:a16="http://schemas.microsoft.com/office/drawing/2014/main" val="1967797956"/>
                  </a:ext>
                </a:extLst>
              </a:tr>
              <a:tr h="307408">
                <a:tc>
                  <a:txBody>
                    <a:bodyPr/>
                    <a:lstStyle/>
                    <a:p>
                      <a:r>
                        <a:rPr lang="en-US" sz="1600" dirty="0"/>
                        <a:t>Support Vector Machine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84.82%</a:t>
                      </a:r>
                    </a:p>
                    <a:p>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83.33%</a:t>
                      </a:r>
                    </a:p>
                    <a:p>
                      <a:endParaRPr lang="en-US" sz="1600" dirty="0"/>
                    </a:p>
                  </a:txBody>
                  <a:tcPr/>
                </a:tc>
                <a:extLst>
                  <a:ext uri="{0D108BD9-81ED-4DB2-BD59-A6C34878D82A}">
                    <a16:rowId xmlns:a16="http://schemas.microsoft.com/office/drawing/2014/main" val="2439261023"/>
                  </a:ext>
                </a:extLst>
              </a:tr>
              <a:tr h="307408">
                <a:tc>
                  <a:txBody>
                    <a:bodyPr/>
                    <a:lstStyle/>
                    <a:p>
                      <a:r>
                        <a:rPr lang="en-US" sz="1600" dirty="0"/>
                        <a:t>Decision Tree</a:t>
                      </a:r>
                    </a:p>
                  </a:txBody>
                  <a:tcPr/>
                </a:tc>
                <a:tc>
                  <a:txBody>
                    <a:bodyPr/>
                    <a:lstStyle/>
                    <a:p>
                      <a:r>
                        <a:rPr lang="en-US" sz="1600" dirty="0"/>
                        <a:t>88.92%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83.33%</a:t>
                      </a:r>
                    </a:p>
                  </a:txBody>
                  <a:tcPr/>
                </a:tc>
                <a:extLst>
                  <a:ext uri="{0D108BD9-81ED-4DB2-BD59-A6C34878D82A}">
                    <a16:rowId xmlns:a16="http://schemas.microsoft.com/office/drawing/2014/main" val="1167458301"/>
                  </a:ext>
                </a:extLst>
              </a:tr>
              <a:tr h="307408">
                <a:tc>
                  <a:txBody>
                    <a:bodyPr/>
                    <a:lstStyle/>
                    <a:p>
                      <a:r>
                        <a:rPr lang="en-US" sz="1600" dirty="0"/>
                        <a:t>K-Nearest Neighbors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84.82%</a:t>
                      </a:r>
                    </a:p>
                    <a:p>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83.33%</a:t>
                      </a:r>
                    </a:p>
                    <a:p>
                      <a:endParaRPr lang="en-US" sz="1600" dirty="0"/>
                    </a:p>
                  </a:txBody>
                  <a:tcPr/>
                </a:tc>
                <a:extLst>
                  <a:ext uri="{0D108BD9-81ED-4DB2-BD59-A6C34878D82A}">
                    <a16:rowId xmlns:a16="http://schemas.microsoft.com/office/drawing/2014/main" val="3964776692"/>
                  </a:ext>
                </a:extLst>
              </a:tr>
            </a:tbl>
          </a:graphicData>
        </a:graphic>
      </p:graphicFrame>
    </p:spTree>
    <p:extLst>
      <p:ext uri="{BB962C8B-B14F-4D97-AF65-F5344CB8AC3E}">
        <p14:creationId xmlns:p14="http://schemas.microsoft.com/office/powerpoint/2010/main" val="103504589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6</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 Background </a:t>
            </a:r>
            <a:endParaRPr lang="en-US" dirty="0">
              <a:solidFill>
                <a:srgbClr val="0B49CB"/>
              </a:solidFill>
            </a:endParaRPr>
          </a:p>
        </p:txBody>
      </p:sp>
      <p:sp>
        <p:nvSpPr>
          <p:cNvPr id="6" name="Content Placeholder 2">
            <a:extLst>
              <a:ext uri="{FF2B5EF4-FFF2-40B4-BE49-F238E27FC236}">
                <a16:creationId xmlns:a16="http://schemas.microsoft.com/office/drawing/2014/main" id="{2A4DC45F-B6AF-4F3D-A712-CAC84E3A2205}"/>
              </a:ext>
            </a:extLst>
          </p:cNvPr>
          <p:cNvSpPr txBox="1">
            <a:spLocks/>
          </p:cNvSpPr>
          <p:nvPr/>
        </p:nvSpPr>
        <p:spPr>
          <a:xfrm>
            <a:off x="770010" y="1425798"/>
            <a:ext cx="10232769" cy="500141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b="1" dirty="0">
                <a:solidFill>
                  <a:schemeClr val="accent3">
                    <a:lumMod val="25000"/>
                  </a:schemeClr>
                </a:solidFill>
                <a:latin typeface="Arial" panose="020B0604020202020204" pitchFamily="34" charset="0"/>
                <a:cs typeface="Arial" panose="020B0604020202020204" pitchFamily="34" charset="0"/>
              </a:rPr>
              <a:t>Commercial Space Race</a:t>
            </a:r>
          </a:p>
          <a:p>
            <a:pPr>
              <a:lnSpc>
                <a:spcPct val="100000"/>
              </a:lnSpc>
              <a:spcBef>
                <a:spcPts val="1400"/>
              </a:spcBef>
            </a:pPr>
            <a:r>
              <a:rPr lang="en-US" sz="2400" dirty="0">
                <a:solidFill>
                  <a:schemeClr val="accent3">
                    <a:lumMod val="25000"/>
                  </a:schemeClr>
                </a:solidFill>
                <a:latin typeface="Arial" panose="020B0604020202020204" pitchFamily="34" charset="0"/>
                <a:cs typeface="Arial" panose="020B0604020202020204" pitchFamily="34" charset="0"/>
              </a:rPr>
              <a:t>Space travel becoming more affordable</a:t>
            </a:r>
          </a:p>
          <a:p>
            <a:pPr>
              <a:lnSpc>
                <a:spcPct val="100000"/>
              </a:lnSpc>
              <a:spcBef>
                <a:spcPts val="1400"/>
              </a:spcBef>
            </a:pPr>
            <a:r>
              <a:rPr lang="en-US" sz="2400" dirty="0">
                <a:solidFill>
                  <a:schemeClr val="accent3">
                    <a:lumMod val="25000"/>
                  </a:schemeClr>
                </a:solidFill>
                <a:latin typeface="Arial" panose="020B0604020202020204" pitchFamily="34" charset="0"/>
                <a:cs typeface="Arial" panose="020B0604020202020204" pitchFamily="34" charset="0"/>
              </a:rPr>
              <a:t>Multiple companies entering market</a:t>
            </a:r>
          </a:p>
          <a:p>
            <a:pPr>
              <a:lnSpc>
                <a:spcPct val="100000"/>
              </a:lnSpc>
              <a:spcBef>
                <a:spcPts val="1400"/>
              </a:spcBef>
            </a:pPr>
            <a:r>
              <a:rPr lang="en-US" sz="2400" dirty="0">
                <a:solidFill>
                  <a:schemeClr val="accent3">
                    <a:lumMod val="25000"/>
                  </a:schemeClr>
                </a:solidFill>
                <a:latin typeface="Arial" panose="020B0604020202020204" pitchFamily="34" charset="0"/>
                <a:cs typeface="Arial" panose="020B0604020202020204" pitchFamily="34" charset="0"/>
              </a:rPr>
              <a:t>SpaceX leads in cost efficiency</a:t>
            </a:r>
          </a:p>
          <a:p>
            <a:pPr marL="0" indent="0">
              <a:lnSpc>
                <a:spcPct val="100000"/>
              </a:lnSpc>
              <a:spcBef>
                <a:spcPts val="1400"/>
              </a:spcBef>
              <a:buNone/>
            </a:pPr>
            <a:r>
              <a:rPr lang="en-US" b="1" dirty="0">
                <a:solidFill>
                  <a:schemeClr val="accent3">
                    <a:lumMod val="25000"/>
                  </a:schemeClr>
                </a:solidFill>
                <a:latin typeface="Arial" panose="020B0604020202020204" pitchFamily="34" charset="0"/>
                <a:cs typeface="Arial" panose="020B0604020202020204" pitchFamily="34" charset="0"/>
              </a:rPr>
              <a:t>SpaceX Advantage</a:t>
            </a:r>
          </a:p>
          <a:p>
            <a:pPr>
              <a:lnSpc>
                <a:spcPct val="100000"/>
              </a:lnSpc>
              <a:spcBef>
                <a:spcPts val="1400"/>
              </a:spcBef>
            </a:pPr>
            <a:r>
              <a:rPr lang="en-US" sz="2400" dirty="0">
                <a:solidFill>
                  <a:schemeClr val="accent3">
                    <a:lumMod val="25000"/>
                  </a:schemeClr>
                </a:solidFill>
                <a:latin typeface="Arial" panose="020B0604020202020204" pitchFamily="34" charset="0"/>
                <a:cs typeface="Arial" panose="020B0604020202020204" pitchFamily="34" charset="0"/>
              </a:rPr>
              <a:t>Falcon 9 launches: $62M vs. $165M industry standard</a:t>
            </a:r>
          </a:p>
          <a:p>
            <a:pPr>
              <a:lnSpc>
                <a:spcPct val="100000"/>
              </a:lnSpc>
              <a:spcBef>
                <a:spcPts val="1400"/>
              </a:spcBef>
            </a:pPr>
            <a:r>
              <a:rPr lang="en-US" sz="2400" dirty="0">
                <a:solidFill>
                  <a:schemeClr val="accent3">
                    <a:lumMod val="25000"/>
                  </a:schemeClr>
                </a:solidFill>
                <a:latin typeface="Arial" panose="020B0604020202020204" pitchFamily="34" charset="0"/>
                <a:cs typeface="Arial" panose="020B0604020202020204" pitchFamily="34" charset="0"/>
              </a:rPr>
              <a:t>Key differentiator: Reusable first stage</a:t>
            </a:r>
          </a:p>
          <a:p>
            <a:pPr>
              <a:lnSpc>
                <a:spcPct val="100000"/>
              </a:lnSpc>
              <a:spcBef>
                <a:spcPts val="1400"/>
              </a:spcBef>
            </a:pPr>
            <a:r>
              <a:rPr lang="en-US" sz="2000" dirty="0">
                <a:solidFill>
                  <a:schemeClr val="accent3">
                    <a:lumMod val="25000"/>
                  </a:schemeClr>
                </a:solidFill>
                <a:latin typeface="Arial" panose="020B0604020202020204" pitchFamily="34" charset="0"/>
                <a:cs typeface="Arial" panose="020B0604020202020204" pitchFamily="34" charset="0"/>
              </a:rPr>
              <a:t>80%+ of launch costs in first stage</a:t>
            </a:r>
          </a:p>
        </p:txBody>
      </p:sp>
    </p:spTree>
    <p:extLst>
      <p:ext uri="{BB962C8B-B14F-4D97-AF65-F5344CB8AC3E}">
        <p14:creationId xmlns:p14="http://schemas.microsoft.com/office/powerpoint/2010/main" val="25600613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7</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 Project Context </a:t>
            </a:r>
            <a:endParaRPr lang="en-US" dirty="0">
              <a:solidFill>
                <a:srgbClr val="0B49CB"/>
              </a:solidFill>
            </a:endParaRPr>
          </a:p>
        </p:txBody>
      </p:sp>
      <p:sp>
        <p:nvSpPr>
          <p:cNvPr id="6" name="Content Placeholder 2">
            <a:extLst>
              <a:ext uri="{FF2B5EF4-FFF2-40B4-BE49-F238E27FC236}">
                <a16:creationId xmlns:a16="http://schemas.microsoft.com/office/drawing/2014/main" id="{4D2E360E-799A-4587-8CEF-3A45C88D6DEC}"/>
              </a:ext>
            </a:extLst>
          </p:cNvPr>
          <p:cNvSpPr txBox="1">
            <a:spLocks/>
          </p:cNvSpPr>
          <p:nvPr/>
        </p:nvSpPr>
        <p:spPr>
          <a:xfrm>
            <a:off x="770010" y="1425798"/>
            <a:ext cx="10232769" cy="500141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400" b="1" dirty="0">
                <a:solidFill>
                  <a:schemeClr val="accent3">
                    <a:lumMod val="25000"/>
                  </a:schemeClr>
                </a:solidFill>
                <a:latin typeface="Arial" panose="020B0604020202020204" pitchFamily="34" charset="0"/>
                <a:cs typeface="Arial" panose="020B0604020202020204" pitchFamily="34" charset="0"/>
              </a:rPr>
              <a:t>Business Challenge</a:t>
            </a:r>
          </a:p>
          <a:p>
            <a:pPr>
              <a:lnSpc>
                <a:spcPct val="100000"/>
              </a:lnSpc>
              <a:spcBef>
                <a:spcPts val="1400"/>
              </a:spcBef>
            </a:pPr>
            <a:r>
              <a:rPr lang="en-US" sz="2000" dirty="0">
                <a:solidFill>
                  <a:schemeClr val="accent3">
                    <a:lumMod val="25000"/>
                  </a:schemeClr>
                </a:solidFill>
                <a:latin typeface="Arial" panose="020B0604020202020204" pitchFamily="34" charset="0"/>
                <a:cs typeface="Arial" panose="020B0604020202020204" pitchFamily="34" charset="0"/>
              </a:rPr>
              <a:t>New company Space Y aims to compete with SpaceX</a:t>
            </a:r>
          </a:p>
          <a:p>
            <a:pPr>
              <a:lnSpc>
                <a:spcPct val="100000"/>
              </a:lnSpc>
              <a:spcBef>
                <a:spcPts val="1400"/>
              </a:spcBef>
            </a:pPr>
            <a:r>
              <a:rPr lang="en-US" sz="2000" dirty="0">
                <a:solidFill>
                  <a:schemeClr val="accent3">
                    <a:lumMod val="25000"/>
                  </a:schemeClr>
                </a:solidFill>
                <a:latin typeface="Arial" panose="020B0604020202020204" pitchFamily="34" charset="0"/>
                <a:cs typeface="Arial" panose="020B0604020202020204" pitchFamily="34" charset="0"/>
              </a:rPr>
              <a:t>Need to understand launch cost driver</a:t>
            </a:r>
          </a:p>
          <a:p>
            <a:pPr>
              <a:lnSpc>
                <a:spcPct val="100000"/>
              </a:lnSpc>
              <a:spcBef>
                <a:spcPts val="1400"/>
              </a:spcBef>
            </a:pPr>
            <a:r>
              <a:rPr lang="en-US" sz="2000" dirty="0">
                <a:solidFill>
                  <a:schemeClr val="accent3">
                    <a:lumMod val="25000"/>
                  </a:schemeClr>
                </a:solidFill>
                <a:latin typeface="Arial" panose="020B0604020202020204" pitchFamily="34" charset="0"/>
                <a:cs typeface="Arial" panose="020B0604020202020204" pitchFamily="34" charset="0"/>
              </a:rPr>
              <a:t>First stage recovery critical for profitability</a:t>
            </a:r>
          </a:p>
          <a:p>
            <a:pPr marL="0" indent="0">
              <a:lnSpc>
                <a:spcPct val="100000"/>
              </a:lnSpc>
              <a:spcBef>
                <a:spcPts val="1400"/>
              </a:spcBef>
              <a:buNone/>
            </a:pPr>
            <a:r>
              <a:rPr lang="en-US" sz="3200" b="1" u="sng" dirty="0">
                <a:solidFill>
                  <a:srgbClr val="FF0000"/>
                </a:solidFill>
                <a:latin typeface="Arial" panose="020B0604020202020204" pitchFamily="34" charset="0"/>
                <a:cs typeface="Arial" panose="020B0604020202020204" pitchFamily="34" charset="0"/>
              </a:rPr>
              <a:t>Project Goals</a:t>
            </a:r>
          </a:p>
          <a:p>
            <a:pPr marL="514350" indent="-514350">
              <a:lnSpc>
                <a:spcPct val="100000"/>
              </a:lnSpc>
              <a:spcBef>
                <a:spcPts val="1400"/>
              </a:spcBef>
              <a:buFont typeface="+mj-lt"/>
              <a:buAutoNum type="arabicPeriod"/>
            </a:pPr>
            <a:r>
              <a:rPr lang="en-US" sz="3200" dirty="0">
                <a:solidFill>
                  <a:schemeClr val="accent1"/>
                </a:solidFill>
                <a:latin typeface="Arial" panose="020B0604020202020204" pitchFamily="34" charset="0"/>
                <a:cs typeface="Arial" panose="020B0604020202020204" pitchFamily="34" charset="0"/>
              </a:rPr>
              <a:t>Predict first stage landing success</a:t>
            </a:r>
          </a:p>
          <a:p>
            <a:pPr marL="514350" indent="-514350">
              <a:lnSpc>
                <a:spcPct val="100000"/>
              </a:lnSpc>
              <a:spcBef>
                <a:spcPts val="1400"/>
              </a:spcBef>
              <a:buFont typeface="+mj-lt"/>
              <a:buAutoNum type="arabicPeriod"/>
            </a:pPr>
            <a:r>
              <a:rPr lang="en-US" sz="3200" dirty="0">
                <a:solidFill>
                  <a:schemeClr val="accent1"/>
                </a:solidFill>
                <a:latin typeface="Arial" panose="020B0604020202020204" pitchFamily="34" charset="0"/>
                <a:cs typeface="Arial" panose="020B0604020202020204" pitchFamily="34" charset="0"/>
              </a:rPr>
              <a:t>Analyze key success factors</a:t>
            </a:r>
          </a:p>
          <a:p>
            <a:pPr marL="514350" indent="-514350">
              <a:lnSpc>
                <a:spcPct val="100000"/>
              </a:lnSpc>
              <a:spcBef>
                <a:spcPts val="1400"/>
              </a:spcBef>
              <a:buFont typeface="+mj-lt"/>
              <a:buAutoNum type="arabicPeriod"/>
            </a:pPr>
            <a:r>
              <a:rPr lang="en-US" sz="3200" dirty="0">
                <a:solidFill>
                  <a:schemeClr val="accent1"/>
                </a:solidFill>
                <a:latin typeface="Arial" panose="020B0604020202020204" pitchFamily="34" charset="0"/>
                <a:cs typeface="Arial" panose="020B0604020202020204" pitchFamily="34" charset="0"/>
              </a:rPr>
              <a:t>Build cost estimation framework</a:t>
            </a:r>
          </a:p>
        </p:txBody>
      </p:sp>
    </p:spTree>
    <p:extLst>
      <p:ext uri="{BB962C8B-B14F-4D97-AF65-F5344CB8AC3E}">
        <p14:creationId xmlns:p14="http://schemas.microsoft.com/office/powerpoint/2010/main" val="21781640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8</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9</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purl.org/dc/elements/1.1/"/>
    <ds:schemaRef ds:uri="http://schemas.microsoft.com/office/2006/documentManagement/types"/>
    <ds:schemaRef ds:uri="http://schemas.microsoft.com/office/2006/metadata/properties"/>
    <ds:schemaRef ds:uri="http://schemas.openxmlformats.org/package/2006/metadata/core-properties"/>
    <ds:schemaRef ds:uri="http://www.w3.org/XML/1998/namespace"/>
    <ds:schemaRef ds:uri="http://schemas.microsoft.com/office/infopath/2007/PartnerControls"/>
    <ds:schemaRef ds:uri="155be751-a274-42e8-93fb-f39d3b9bccc8"/>
    <ds:schemaRef ds:uri="f80a141d-92ca-4d3d-9308-f7e7b1d44ce8"/>
    <ds:schemaRef ds:uri="http://purl.org/dc/dcmitype/"/>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6164</TotalTime>
  <Words>3862</Words>
  <Application>Microsoft Office PowerPoint</Application>
  <PresentationFormat>Widescreen</PresentationFormat>
  <Paragraphs>562</Paragraphs>
  <Slides>51</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51</vt:i4>
      </vt:variant>
    </vt:vector>
  </HeadingPairs>
  <TitlesOfParts>
    <vt:vector size="60" baseType="lpstr">
      <vt:lpstr>IBM Plex Mono SemiBold</vt:lpstr>
      <vt:lpstr>SF Pro</vt:lpstr>
      <vt:lpstr>system-ui</vt:lpstr>
      <vt:lpstr>新細明體</vt:lpstr>
      <vt:lpstr>Abadi</vt:lpstr>
      <vt:lpstr>Arial</vt:lpstr>
      <vt:lpstr>Calibri</vt:lpstr>
      <vt:lpstr>Calibri Light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Kenneth Ng</cp:lastModifiedBy>
  <cp:revision>241</cp:revision>
  <dcterms:created xsi:type="dcterms:W3CDTF">2021-04-29T18:58:34Z</dcterms:created>
  <dcterms:modified xsi:type="dcterms:W3CDTF">2025-01-15T06:14:06Z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